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1" r:id="rId3"/>
    <p:sldId id="1472" r:id="rId4"/>
    <p:sldId id="1478" r:id="rId6"/>
    <p:sldId id="1480" r:id="rId7"/>
    <p:sldId id="1437" r:id="rId8"/>
    <p:sldId id="1483" r:id="rId9"/>
    <p:sldId id="1473" r:id="rId10"/>
  </p:sldIdLst>
  <p:sldSz cx="12192000" cy="6858000" type="screen4x3"/>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6E7A"/>
    <a:srgbClr val="687784"/>
    <a:srgbClr val="3B454B"/>
    <a:srgbClr val="7E8E99"/>
    <a:srgbClr val="2F2F2F"/>
    <a:srgbClr val="5F5F5F"/>
    <a:srgbClr val="FDFDFD"/>
    <a:srgbClr val="7F8D99"/>
    <a:srgbClr val="97A7B4"/>
    <a:srgbClr val="7E8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18" autoAdjust="0"/>
    <p:restoredTop sz="94660"/>
  </p:normalViewPr>
  <p:slideViewPr>
    <p:cSldViewPr snapToGrid="0" showGuides="1">
      <p:cViewPr>
        <p:scale>
          <a:sx n="66" d="100"/>
          <a:sy n="66" d="100"/>
        </p:scale>
        <p:origin x="753" y="522"/>
      </p:cViewPr>
      <p:guideLst>
        <p:guide orient="horz" pos="2160"/>
        <p:guide pos="3840"/>
      </p:guideLst>
    </p:cSldViewPr>
  </p:slid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gs" Target="tags/tag3.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27345-2957-40F2-9CBA-D773FB65E209}" type="datetimeFigureOut">
              <a:rPr lang="zh-CN" altLang="en-US" smtClean="0"/>
            </a:fld>
            <a:endParaRPr lang="zh-CN" altLang="en-US"/>
          </a:p>
        </p:txBody>
      </p:sp>
      <p:sp>
        <p:nvSpPr>
          <p:cNvPr id="4" name="幻灯片图像占位符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D0F24-4CEF-4CCF-B18A-D7CD8D8147E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BDEB1757-8956-4EB9-A61B-2BB94BC071D8}" type="slidenum">
              <a:rPr lang="zh-CN" altLang="en-US" smtClean="0">
                <a:solidFill>
                  <a:prstClr val="black"/>
                </a:solidFill>
                <a:latin typeface="等线" panose="02010600030101010101" charset="-122"/>
              </a:rPr>
            </a:fld>
            <a:endParaRPr lang="zh-CN" altLang="en-US">
              <a:solidFill>
                <a:prstClr val="black"/>
              </a:solidFill>
              <a:latin typeface="等线" panose="0201060003010101010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BDEB1757-8956-4EB9-A61B-2BB94BC071D8}" type="slidenum">
              <a:rPr lang="zh-CN" altLang="en-US" smtClean="0">
                <a:solidFill>
                  <a:prstClr val="black"/>
                </a:solidFill>
                <a:latin typeface="等线" panose="02010600030101010101" charset="-122"/>
              </a:rPr>
            </a:fld>
            <a:endParaRPr lang="zh-CN" altLang="en-US">
              <a:solidFill>
                <a:prstClr val="black"/>
              </a:solidFill>
              <a:latin typeface="等线" panose="02010600030101010101"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BDEB1757-8956-4EB9-A61B-2BB94BC071D8}" type="slidenum">
              <a:rPr lang="zh-CN" altLang="en-US" smtClean="0">
                <a:solidFill>
                  <a:prstClr val="black"/>
                </a:solidFill>
                <a:latin typeface="等线" panose="02010600030101010101" charset="-122"/>
              </a:rPr>
            </a:fld>
            <a:endParaRPr lang="zh-CN" altLang="en-US">
              <a:solidFill>
                <a:prstClr val="black"/>
              </a:solidFill>
              <a:latin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BDEB1757-8956-4EB9-A61B-2BB94BC071D8}" type="slidenum">
              <a:rPr lang="zh-CN" altLang="en-US" smtClean="0">
                <a:solidFill>
                  <a:prstClr val="black"/>
                </a:solidFill>
                <a:latin typeface="等线" panose="02010600030101010101" charset="-122"/>
              </a:rPr>
            </a:fld>
            <a:endParaRPr lang="zh-CN" altLang="en-US">
              <a:solidFill>
                <a:prstClr val="black"/>
              </a:solidFill>
              <a:latin typeface="等线" panose="02010600030101010101"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BDEB1757-8956-4EB9-A61B-2BB94BC071D8}" type="slidenum">
              <a:rPr lang="zh-CN" altLang="en-US" smtClean="0">
                <a:solidFill>
                  <a:prstClr val="black"/>
                </a:solidFill>
                <a:latin typeface="等线" panose="02010600030101010101" charset="-122"/>
              </a:rPr>
            </a:fld>
            <a:endParaRPr lang="zh-CN" altLang="en-US">
              <a:solidFill>
                <a:prstClr val="black"/>
              </a:solidFill>
              <a:latin typeface="等线" panose="02010600030101010101"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BDEB1757-8956-4EB9-A61B-2BB94BC071D8}" type="slidenum">
              <a:rPr lang="zh-CN" altLang="en-US" smtClean="0">
                <a:solidFill>
                  <a:prstClr val="black"/>
                </a:solidFill>
                <a:latin typeface="等线" panose="02010600030101010101" charset="-122"/>
              </a:rPr>
            </a:fld>
            <a:endParaRPr lang="zh-CN" altLang="en-US">
              <a:solidFill>
                <a:prstClr val="black"/>
              </a:solidFill>
              <a:latin typeface="等线" panose="0201060003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p:nvPr>
            <p:ph type="dt" sz="half" idx="10"/>
          </p:nvPr>
        </p:nvSpPr>
        <p:spPr/>
        <p:txBody>
          <a:bodyPr/>
          <a:lstStyle/>
          <a:p>
            <a:fld id="{EACE668A-8F6E-4C60-8EAE-687BF045725A}"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B7F89EA6-8920-4B5A-8A83-9F0E6C6E77E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竖排文字占位符 2"/>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EACE668A-8F6E-4C60-8EAE-687BF045725A}"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B7F89EA6-8920-4B5A-8A83-9F0E6C6E77E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EACE668A-8F6E-4C60-8EAE-687BF045725A}"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B7F89EA6-8920-4B5A-8A83-9F0E6C6E77E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1_Title Slide">
    <p:spTree>
      <p:nvGrpSpPr>
        <p:cNvPr id="1" name=""/>
        <p:cNvGrpSpPr/>
        <p:nvPr/>
      </p:nvGrpSpPr>
      <p:grpSpPr>
        <a:xfrm>
          <a:off x="0" y="0"/>
          <a:ext cx="0" cy="0"/>
          <a:chOff x="0" y="0"/>
          <a:chExt cx="0" cy="0"/>
        </a:xfrm>
      </p:grpSpPr>
      <p:sp>
        <p:nvSpPr>
          <p:cNvPr id="8" name="Picture Placeholder 2"/>
          <p:cNvSpPr/>
          <p:nvPr>
            <p:ph type="pic" sz="quarter" idx="12" hasCustomPrompt="1"/>
          </p:nvPr>
        </p:nvSpPr>
        <p:spPr>
          <a:xfrm>
            <a:off x="1301462" y="2305451"/>
            <a:ext cx="5393806" cy="3380453"/>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phone_06_layout">
    <p:spTree>
      <p:nvGrpSpPr>
        <p:cNvPr id="1" name=""/>
        <p:cNvGrpSpPr/>
        <p:nvPr/>
      </p:nvGrpSpPr>
      <p:grpSpPr>
        <a:xfrm>
          <a:off x="0" y="0"/>
          <a:ext cx="0" cy="0"/>
          <a:chOff x="0" y="0"/>
          <a:chExt cx="0" cy="0"/>
        </a:xfrm>
      </p:grpSpPr>
      <p:sp>
        <p:nvSpPr>
          <p:cNvPr id="7" name="Picture Placeholder 4"/>
          <p:cNvSpPr/>
          <p:nvPr>
            <p:ph type="pic" sz="quarter" idx="10"/>
          </p:nvPr>
        </p:nvSpPr>
        <p:spPr>
          <a:xfrm>
            <a:off x="5164496" y="2172280"/>
            <a:ext cx="1900261" cy="3364250"/>
          </a:xfrm>
        </p:spPr>
        <p:txBody>
          <a:bodyPr>
            <a:normAutofit/>
          </a:bodyPr>
          <a:lstStyle>
            <a:lvl1pPr>
              <a:defRPr sz="1800"/>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pple Watch">
    <p:spTree>
      <p:nvGrpSpPr>
        <p:cNvPr id="1" name=""/>
        <p:cNvGrpSpPr/>
        <p:nvPr/>
      </p:nvGrpSpPr>
      <p:grpSpPr>
        <a:xfrm>
          <a:off x="0" y="0"/>
          <a:ext cx="0" cy="0"/>
          <a:chOff x="0" y="0"/>
          <a:chExt cx="0" cy="0"/>
        </a:xfrm>
      </p:grpSpPr>
      <p:sp>
        <p:nvSpPr>
          <p:cNvPr id="9" name="Picture Placeholder 5"/>
          <p:cNvSpPr/>
          <p:nvPr>
            <p:ph type="pic" sz="quarter" idx="13"/>
          </p:nvPr>
        </p:nvSpPr>
        <p:spPr>
          <a:xfrm>
            <a:off x="5284964" y="2792125"/>
            <a:ext cx="1501183" cy="1876637"/>
          </a:xfrm>
        </p:spPr>
        <p:txBody>
          <a:bodyPr>
            <a:normAutofit/>
          </a:bodyPr>
          <a:lstStyle>
            <a:lvl1pPr>
              <a:defRPr sz="900"/>
            </a:lvl1pPr>
          </a:lstStyle>
          <a:p>
            <a:endParaRPr lang="en-US" dirty="0"/>
          </a:p>
        </p:txBody>
      </p:sp>
      <p:sp>
        <p:nvSpPr>
          <p:cNvPr id="10" name="Picture Placeholder 5"/>
          <p:cNvSpPr/>
          <p:nvPr>
            <p:ph type="pic" sz="quarter" idx="14"/>
          </p:nvPr>
        </p:nvSpPr>
        <p:spPr>
          <a:xfrm>
            <a:off x="6473147" y="2792125"/>
            <a:ext cx="1501183" cy="1876637"/>
          </a:xfrm>
        </p:spPr>
        <p:txBody>
          <a:bodyPr>
            <a:normAutofit/>
          </a:bodyPr>
          <a:lstStyle>
            <a:lvl1pPr>
              <a:defRPr sz="900"/>
            </a:lvl1pPr>
          </a:lstStyle>
          <a:p>
            <a:endParaRPr lang="en-US" dirty="0"/>
          </a:p>
        </p:txBody>
      </p:sp>
      <p:sp>
        <p:nvSpPr>
          <p:cNvPr id="11" name="Picture Placeholder 5"/>
          <p:cNvSpPr/>
          <p:nvPr>
            <p:ph type="pic" sz="quarter" idx="15"/>
          </p:nvPr>
        </p:nvSpPr>
        <p:spPr>
          <a:xfrm>
            <a:off x="7597865" y="2792125"/>
            <a:ext cx="1501183" cy="1876637"/>
          </a:xfrm>
        </p:spPr>
        <p:txBody>
          <a:bodyPr>
            <a:normAutofit/>
          </a:bodyPr>
          <a:lstStyle>
            <a:lvl1pPr>
              <a:defRPr sz="900"/>
            </a:lvl1pPr>
          </a:lstStyle>
          <a:p>
            <a:endParaRPr lang="en-US" dirty="0"/>
          </a:p>
        </p:txBody>
      </p:sp>
      <p:sp>
        <p:nvSpPr>
          <p:cNvPr id="12" name="Picture Placeholder 5"/>
          <p:cNvSpPr/>
          <p:nvPr>
            <p:ph type="pic" sz="quarter" idx="16"/>
          </p:nvPr>
        </p:nvSpPr>
        <p:spPr>
          <a:xfrm>
            <a:off x="2965962" y="2792125"/>
            <a:ext cx="1501183" cy="1876637"/>
          </a:xfrm>
        </p:spPr>
        <p:txBody>
          <a:bodyPr>
            <a:normAutofit/>
          </a:bodyPr>
          <a:lstStyle>
            <a:lvl1pPr>
              <a:defRPr sz="900"/>
            </a:lvl1pPr>
          </a:lstStyle>
          <a:p>
            <a:endParaRPr lang="en-US" dirty="0"/>
          </a:p>
        </p:txBody>
      </p:sp>
      <p:sp>
        <p:nvSpPr>
          <p:cNvPr id="13" name="Picture Placeholder 5"/>
          <p:cNvSpPr/>
          <p:nvPr>
            <p:ph type="pic" sz="quarter" idx="17"/>
          </p:nvPr>
        </p:nvSpPr>
        <p:spPr>
          <a:xfrm>
            <a:off x="4090680" y="2792125"/>
            <a:ext cx="1501183" cy="1876637"/>
          </a:xfrm>
        </p:spPr>
        <p:txBody>
          <a:bodyPr>
            <a:normAutofit/>
          </a:bodyPr>
          <a:lstStyle>
            <a:lvl1pPr>
              <a:defRPr sz="900"/>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7" name="Picture Placeholder 6"/>
          <p:cNvSpPr/>
          <p:nvPr>
            <p:ph type="pic" sz="quarter" idx="10"/>
          </p:nvPr>
        </p:nvSpPr>
        <p:spPr>
          <a:xfrm>
            <a:off x="500485" y="2018341"/>
            <a:ext cx="2422394" cy="2349381"/>
          </a:xfrm>
        </p:spPr>
        <p:txBody>
          <a:bodyPr/>
          <a:lstStyle/>
          <a:p>
            <a:endParaRPr lang="fr-CA"/>
          </a:p>
        </p:txBody>
      </p:sp>
      <p:sp>
        <p:nvSpPr>
          <p:cNvPr id="12" name="Picture Placeholder 6"/>
          <p:cNvSpPr/>
          <p:nvPr>
            <p:ph type="pic" sz="quarter" idx="11"/>
          </p:nvPr>
        </p:nvSpPr>
        <p:spPr>
          <a:xfrm>
            <a:off x="3423364" y="2018341"/>
            <a:ext cx="2422394" cy="2349381"/>
          </a:xfrm>
        </p:spPr>
        <p:txBody>
          <a:bodyPr/>
          <a:lstStyle/>
          <a:p>
            <a:endParaRPr lang="fr-CA"/>
          </a:p>
        </p:txBody>
      </p:sp>
      <p:sp>
        <p:nvSpPr>
          <p:cNvPr id="13" name="Picture Placeholder 6"/>
          <p:cNvSpPr/>
          <p:nvPr>
            <p:ph type="pic" sz="quarter" idx="12"/>
          </p:nvPr>
        </p:nvSpPr>
        <p:spPr>
          <a:xfrm>
            <a:off x="6346243" y="2018341"/>
            <a:ext cx="2422394" cy="2349381"/>
          </a:xfrm>
        </p:spPr>
        <p:txBody>
          <a:bodyPr/>
          <a:lstStyle/>
          <a:p>
            <a:endParaRPr lang="fr-CA"/>
          </a:p>
        </p:txBody>
      </p:sp>
      <p:sp>
        <p:nvSpPr>
          <p:cNvPr id="14" name="Picture Placeholder 6"/>
          <p:cNvSpPr/>
          <p:nvPr>
            <p:ph type="pic" sz="quarter" idx="13"/>
          </p:nvPr>
        </p:nvSpPr>
        <p:spPr>
          <a:xfrm>
            <a:off x="9269122" y="2018341"/>
            <a:ext cx="2422394" cy="2349381"/>
          </a:xfrm>
        </p:spPr>
        <p:txBody>
          <a:bodyPr/>
          <a:lstStyle/>
          <a:p>
            <a:endParaRPr lang="fr-CA"/>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medel PG">
    <p:spTree>
      <p:nvGrpSpPr>
        <p:cNvPr id="1" name=""/>
        <p:cNvGrpSpPr/>
        <p:nvPr/>
      </p:nvGrpSpPr>
      <p:grpSpPr>
        <a:xfrm>
          <a:off x="0" y="0"/>
          <a:ext cx="0" cy="0"/>
          <a:chOff x="0" y="0"/>
          <a:chExt cx="0" cy="0"/>
        </a:xfrm>
      </p:grpSpPr>
    </p:spTree>
  </p:cSld>
  <p:clrMapOvr>
    <a:masterClrMapping/>
  </p:clrMapOvr>
  <p:transition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in Slide Lef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EACE668A-8F6E-4C60-8EAE-687BF045725A}"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B7F89EA6-8920-4B5A-8A83-9F0E6C6E77E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p:nvPr>
            <p:ph type="dt" sz="half" idx="10"/>
          </p:nvPr>
        </p:nvSpPr>
        <p:spPr/>
        <p:txBody>
          <a:bodyPr/>
          <a:lstStyle/>
          <a:p>
            <a:fld id="{EACE668A-8F6E-4C60-8EAE-687BF045725A}"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B7F89EA6-8920-4B5A-8A83-9F0E6C6E77E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p:nvPr>
            <p:ph type="dt" sz="half" idx="10"/>
          </p:nvPr>
        </p:nvSpPr>
        <p:spPr/>
        <p:txBody>
          <a:bodyPr/>
          <a:lstStyle/>
          <a:p>
            <a:fld id="{EACE668A-8F6E-4C60-8EAE-687BF045725A}"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B7F89EA6-8920-4B5A-8A83-9F0E6C6E77E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p:nvPr>
            <p:ph type="dt" sz="half" idx="10"/>
          </p:nvPr>
        </p:nvSpPr>
        <p:spPr/>
        <p:txBody>
          <a:bodyPr/>
          <a:lstStyle/>
          <a:p>
            <a:fld id="{EACE668A-8F6E-4C60-8EAE-687BF045725A}" type="datetimeFigureOut">
              <a:rPr lang="zh-CN" altLang="en-US" smtClean="0"/>
            </a:fld>
            <a:endParaRPr lang="zh-CN" altLang="en-US"/>
          </a:p>
        </p:txBody>
      </p:sp>
      <p:sp>
        <p:nvSpPr>
          <p:cNvPr id="8" name="页脚占位符 7"/>
          <p:cNvSpPr/>
          <p:nvPr>
            <p:ph type="ftr" sz="quarter" idx="11"/>
          </p:nvPr>
        </p:nvSpPr>
        <p:spPr/>
        <p:txBody>
          <a:bodyPr/>
          <a:lstStyle/>
          <a:p>
            <a:endParaRPr lang="zh-CN" altLang="en-US"/>
          </a:p>
        </p:txBody>
      </p:sp>
      <p:sp>
        <p:nvSpPr>
          <p:cNvPr id="9" name="灯片编号占位符 8"/>
          <p:cNvSpPr/>
          <p:nvPr>
            <p:ph type="sldNum" sz="quarter" idx="12"/>
          </p:nvPr>
        </p:nvSpPr>
        <p:spPr/>
        <p:txBody>
          <a:bodyPr/>
          <a:lstStyle/>
          <a:p>
            <a:fld id="{B7F89EA6-8920-4B5A-8A83-9F0E6C6E77E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日期占位符 2"/>
          <p:cNvSpPr/>
          <p:nvPr>
            <p:ph type="dt" sz="half" idx="10"/>
          </p:nvPr>
        </p:nvSpPr>
        <p:spPr/>
        <p:txBody>
          <a:bodyPr/>
          <a:lstStyle/>
          <a:p>
            <a:fld id="{EACE668A-8F6E-4C60-8EAE-687BF045725A}"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B7F89EA6-8920-4B5A-8A83-9F0E6C6E77E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fld id="{EACE668A-8F6E-4C60-8EAE-687BF045725A}" type="datetimeFigureOut">
              <a:rPr lang="zh-CN" altLang="en-US" smtClean="0"/>
            </a:fld>
            <a:endParaRPr lang="zh-CN" altLang="en-US"/>
          </a:p>
        </p:txBody>
      </p:sp>
      <p:sp>
        <p:nvSpPr>
          <p:cNvPr id="3" name="页脚占位符 2"/>
          <p:cNvSpPr/>
          <p:nvPr>
            <p:ph type="ftr" sz="quarter" idx="11"/>
          </p:nvPr>
        </p:nvSpPr>
        <p:spPr/>
        <p:txBody>
          <a:bodyPr/>
          <a:lstStyle/>
          <a:p>
            <a:endParaRPr lang="zh-CN" altLang="en-US"/>
          </a:p>
        </p:txBody>
      </p:sp>
      <p:sp>
        <p:nvSpPr>
          <p:cNvPr id="4" name="灯片编号占位符 3"/>
          <p:cNvSpPr/>
          <p:nvPr>
            <p:ph type="sldNum" sz="quarter" idx="12"/>
          </p:nvPr>
        </p:nvSpPr>
        <p:spPr/>
        <p:txBody>
          <a:bodyPr/>
          <a:lstStyle/>
          <a:p>
            <a:fld id="{B7F89EA6-8920-4B5A-8A83-9F0E6C6E77E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p:nvPr>
            <p:ph type="dt" sz="half" idx="10"/>
          </p:nvPr>
        </p:nvSpPr>
        <p:spPr/>
        <p:txBody>
          <a:bodyPr/>
          <a:lstStyle/>
          <a:p>
            <a:fld id="{EACE668A-8F6E-4C60-8EAE-687BF045725A}"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B7F89EA6-8920-4B5A-8A83-9F0E6C6E77E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p:nvPr>
            <p:ph type="dt" sz="half" idx="10"/>
          </p:nvPr>
        </p:nvSpPr>
        <p:spPr/>
        <p:txBody>
          <a:bodyPr/>
          <a:lstStyle/>
          <a:p>
            <a:fld id="{EACE668A-8F6E-4C60-8EAE-687BF045725A}"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B7F89EA6-8920-4B5A-8A83-9F0E6C6E77E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E668A-8F6E-4C60-8EAE-687BF045725A}" type="datetimeFigureOut">
              <a:rPr lang="zh-CN" altLang="en-US" smtClean="0"/>
            </a:fld>
            <a:endParaRPr lang="zh-CN" altLang="en-US"/>
          </a:p>
        </p:txBody>
      </p:sp>
      <p:sp>
        <p:nvSpPr>
          <p:cNvPr id="5" name="页脚占位符 4"/>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89EA6-8920-4B5A-8A83-9F0E6C6E77EB}" type="slidenum">
              <a:rPr lang="zh-CN" altLang="en-US" smtClean="0"/>
            </a:fld>
            <a:endParaRPr lang="zh-CN" altLang="en-US"/>
          </a:p>
        </p:txBody>
      </p:sp>
      <p:sp>
        <p:nvSpPr>
          <p:cNvPr id="7" name="矩形 6"/>
          <p:cNvSpPr/>
          <p:nvPr userDrawn="1"/>
        </p:nvSpPr>
        <p:spPr>
          <a:xfrm>
            <a:off x="0" y="0"/>
            <a:ext cx="12192000" cy="6858000"/>
          </a:xfrm>
          <a:prstGeom prst="rect">
            <a:avLst/>
          </a:prstGeom>
          <a:solidFill>
            <a:srgbClr val="EAEAE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EAEAE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7784"/>
              </a:solidFill>
            </a:endParaRPr>
          </a:p>
        </p:txBody>
      </p:sp>
      <p:pic>
        <p:nvPicPr>
          <p:cNvPr id="15" name="图片 14"/>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l="854" t="19098" r="-1" b="41601"/>
          <a:stretch>
            <a:fillRect/>
          </a:stretch>
        </p:blipFill>
        <p:spPr>
          <a:xfrm>
            <a:off x="-101600" y="3552824"/>
            <a:ext cx="12192000" cy="3552826"/>
          </a:xfrm>
          <a:custGeom>
            <a:avLst/>
            <a:gdLst>
              <a:gd name="connsiteX0" fmla="*/ 0 w 12192000"/>
              <a:gd name="connsiteY0" fmla="*/ 0 h 6644097"/>
              <a:gd name="connsiteX1" fmla="*/ 12192000 w 12192000"/>
              <a:gd name="connsiteY1" fmla="*/ 0 h 6644097"/>
              <a:gd name="connsiteX2" fmla="*/ 12192000 w 12192000"/>
              <a:gd name="connsiteY2" fmla="*/ 6644097 h 6644097"/>
              <a:gd name="connsiteX3" fmla="*/ 0 w 12192000"/>
              <a:gd name="connsiteY3" fmla="*/ 6644097 h 6644097"/>
            </a:gdLst>
            <a:ahLst/>
            <a:cxnLst>
              <a:cxn ang="0">
                <a:pos x="connsiteX0" y="connsiteY0"/>
              </a:cxn>
              <a:cxn ang="0">
                <a:pos x="connsiteX1" y="connsiteY1"/>
              </a:cxn>
              <a:cxn ang="0">
                <a:pos x="connsiteX2" y="connsiteY2"/>
              </a:cxn>
              <a:cxn ang="0">
                <a:pos x="connsiteX3" y="connsiteY3"/>
              </a:cxn>
            </a:cxnLst>
            <a:rect l="l" t="t" r="r" b="b"/>
            <a:pathLst>
              <a:path w="12192000" h="6644097">
                <a:moveTo>
                  <a:pt x="0" y="0"/>
                </a:moveTo>
                <a:lnTo>
                  <a:pt x="12192000" y="0"/>
                </a:lnTo>
                <a:lnTo>
                  <a:pt x="12192000" y="6644097"/>
                </a:lnTo>
                <a:lnTo>
                  <a:pt x="0" y="6644097"/>
                </a:lnTo>
                <a:close/>
              </a:path>
            </a:pathLst>
          </a:cu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b="82273"/>
          <a:stretch>
            <a:fillRect/>
          </a:stretch>
        </p:blipFill>
        <p:spPr>
          <a:xfrm>
            <a:off x="7632043" y="0"/>
            <a:ext cx="4559957" cy="121571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59295"/>
            <a:ext cx="2052932" cy="2091758"/>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30209" y="2546350"/>
            <a:ext cx="1161791" cy="1670249"/>
          </a:xfrm>
          <a:prstGeom prst="rect">
            <a:avLst/>
          </a:prstGeom>
        </p:spPr>
      </p:pic>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l="854" t="19098" r="-1" b="41601"/>
          <a:stretch>
            <a:fillRect/>
          </a:stretch>
        </p:blipFill>
        <p:spPr>
          <a:xfrm rot="10800000">
            <a:off x="0" y="0"/>
            <a:ext cx="12192000" cy="3552826"/>
          </a:xfrm>
          <a:custGeom>
            <a:avLst/>
            <a:gdLst>
              <a:gd name="connsiteX0" fmla="*/ 0 w 12192000"/>
              <a:gd name="connsiteY0" fmla="*/ 0 h 6644097"/>
              <a:gd name="connsiteX1" fmla="*/ 12192000 w 12192000"/>
              <a:gd name="connsiteY1" fmla="*/ 0 h 6644097"/>
              <a:gd name="connsiteX2" fmla="*/ 12192000 w 12192000"/>
              <a:gd name="connsiteY2" fmla="*/ 6644097 h 6644097"/>
              <a:gd name="connsiteX3" fmla="*/ 0 w 12192000"/>
              <a:gd name="connsiteY3" fmla="*/ 6644097 h 6644097"/>
            </a:gdLst>
            <a:ahLst/>
            <a:cxnLst>
              <a:cxn ang="0">
                <a:pos x="connsiteX0" y="connsiteY0"/>
              </a:cxn>
              <a:cxn ang="0">
                <a:pos x="connsiteX1" y="connsiteY1"/>
              </a:cxn>
              <a:cxn ang="0">
                <a:pos x="connsiteX2" y="connsiteY2"/>
              </a:cxn>
              <a:cxn ang="0">
                <a:pos x="connsiteX3" y="connsiteY3"/>
              </a:cxn>
            </a:cxnLst>
            <a:rect l="l" t="t" r="r" b="b"/>
            <a:pathLst>
              <a:path w="12192000" h="6644097">
                <a:moveTo>
                  <a:pt x="0" y="0"/>
                </a:moveTo>
                <a:lnTo>
                  <a:pt x="12192000" y="0"/>
                </a:lnTo>
                <a:lnTo>
                  <a:pt x="12192000" y="6644097"/>
                </a:lnTo>
                <a:lnTo>
                  <a:pt x="0" y="6644097"/>
                </a:lnTo>
                <a:close/>
              </a:path>
            </a:pathLst>
          </a:custGeom>
        </p:spPr>
      </p:pic>
      <p:sp>
        <p:nvSpPr>
          <p:cNvPr id="45" name="文本框 44"/>
          <p:cNvSpPr txBox="1"/>
          <p:nvPr/>
        </p:nvSpPr>
        <p:spPr>
          <a:xfrm>
            <a:off x="7942580" y="4936490"/>
            <a:ext cx="3938270" cy="1124585"/>
          </a:xfrm>
          <a:prstGeom prst="rect">
            <a:avLst/>
          </a:prstGeom>
          <a:noFill/>
        </p:spPr>
        <p:txBody>
          <a:bodyPr wrap="square" rtlCol="0">
            <a:spAutoFit/>
          </a:bodyPr>
          <a:lstStyle/>
          <a:p>
            <a:pPr algn="ctr">
              <a:lnSpc>
                <a:spcPct val="120000"/>
              </a:lnSpc>
            </a:pPr>
            <a:endParaRPr lang="en-US" altLang="zh-CN" sz="2800" dirty="0">
              <a:solidFill>
                <a:srgbClr val="687784"/>
              </a:solidFill>
              <a:latin typeface="华文中宋" panose="02010600040101010101" charset="-122"/>
              <a:ea typeface="华文中宋" panose="02010600040101010101" charset="-122"/>
              <a:cs typeface="华文中宋" panose="02010600040101010101" charset="-122"/>
            </a:endParaRPr>
          </a:p>
          <a:p>
            <a:pPr algn="ctr">
              <a:lnSpc>
                <a:spcPct val="120000"/>
              </a:lnSpc>
            </a:pPr>
            <a:r>
              <a:rPr lang="en-US" altLang="zh-CN" sz="2800" dirty="0">
                <a:solidFill>
                  <a:srgbClr val="687784"/>
                </a:solidFill>
                <a:latin typeface="华文中宋" panose="02010600040101010101" charset="-122"/>
                <a:ea typeface="华文中宋" panose="02010600040101010101" charset="-122"/>
                <a:cs typeface="华文中宋" panose="02010600040101010101" charset="-122"/>
              </a:rPr>
              <a:t>2024</a:t>
            </a:r>
            <a:r>
              <a:rPr lang="zh-CN" altLang="en-US" sz="2800" dirty="0">
                <a:solidFill>
                  <a:srgbClr val="687784"/>
                </a:solidFill>
                <a:latin typeface="华文中宋" panose="02010600040101010101" charset="-122"/>
                <a:ea typeface="华文中宋" panose="02010600040101010101" charset="-122"/>
                <a:cs typeface="华文中宋" panose="02010600040101010101" charset="-122"/>
              </a:rPr>
              <a:t>年</a:t>
            </a:r>
            <a:r>
              <a:rPr lang="en-US" altLang="zh-CN" sz="2800" dirty="0">
                <a:solidFill>
                  <a:srgbClr val="687784"/>
                </a:solidFill>
                <a:latin typeface="华文中宋" panose="02010600040101010101" charset="-122"/>
                <a:ea typeface="华文中宋" panose="02010600040101010101" charset="-122"/>
                <a:cs typeface="华文中宋" panose="02010600040101010101" charset="-122"/>
              </a:rPr>
              <a:t>6</a:t>
            </a:r>
            <a:r>
              <a:rPr lang="zh-CN" altLang="en-US" sz="2800" dirty="0">
                <a:solidFill>
                  <a:srgbClr val="687784"/>
                </a:solidFill>
                <a:latin typeface="华文中宋" panose="02010600040101010101" charset="-122"/>
                <a:ea typeface="华文中宋" panose="02010600040101010101" charset="-122"/>
                <a:cs typeface="华文中宋" panose="02010600040101010101" charset="-122"/>
              </a:rPr>
              <a:t>月</a:t>
            </a:r>
            <a:endParaRPr lang="zh-CN" altLang="en-US" sz="2800" dirty="0">
              <a:solidFill>
                <a:srgbClr val="687784"/>
              </a:solidFill>
              <a:latin typeface="华文中宋" panose="02010600040101010101" charset="-122"/>
              <a:ea typeface="华文中宋" panose="02010600040101010101" charset="-122"/>
              <a:cs typeface="华文中宋" panose="02010600040101010101" charset="-122"/>
            </a:endParaRPr>
          </a:p>
        </p:txBody>
      </p:sp>
      <p:sp>
        <p:nvSpPr>
          <p:cNvPr id="46" name="文本框 45"/>
          <p:cNvSpPr txBox="1"/>
          <p:nvPr/>
        </p:nvSpPr>
        <p:spPr>
          <a:xfrm>
            <a:off x="231140" y="1663065"/>
            <a:ext cx="11527155" cy="2762250"/>
          </a:xfrm>
          <a:prstGeom prst="rect">
            <a:avLst/>
          </a:prstGeom>
          <a:noFill/>
        </p:spPr>
        <p:txBody>
          <a:bodyPr wrap="square" rtlCol="0">
            <a:spAutoFit/>
          </a:bodyPr>
          <a:lstStyle/>
          <a:p>
            <a:r>
              <a:rPr lang="en-US" altLang="zh-CN" sz="4400" b="1" dirty="0">
                <a:solidFill>
                  <a:srgbClr val="687784"/>
                </a:solidFill>
                <a:latin typeface="华文中宋" panose="02010600040101010101" charset="-122"/>
                <a:ea typeface="华文中宋" panose="02010600040101010101" charset="-122"/>
                <a:cs typeface="华文中宋" panose="02010600040101010101" charset="-122"/>
              </a:rPr>
              <a:t>2023-2024学年第</a:t>
            </a:r>
            <a:r>
              <a:rPr lang="zh-CN" altLang="en-US" sz="4400" b="1" dirty="0">
                <a:solidFill>
                  <a:srgbClr val="687784"/>
                </a:solidFill>
                <a:latin typeface="华文中宋" panose="02010600040101010101" charset="-122"/>
                <a:ea typeface="华文中宋" panose="02010600040101010101" charset="-122"/>
                <a:cs typeface="华文中宋" panose="02010600040101010101" charset="-122"/>
              </a:rPr>
              <a:t>二</a:t>
            </a:r>
            <a:r>
              <a:rPr lang="en-US" altLang="zh-CN" sz="4400" b="1" dirty="0">
                <a:solidFill>
                  <a:srgbClr val="687784"/>
                </a:solidFill>
                <a:latin typeface="华文中宋" panose="02010600040101010101" charset="-122"/>
                <a:ea typeface="华文中宋" panose="02010600040101010101" charset="-122"/>
                <a:cs typeface="华文中宋" panose="02010600040101010101" charset="-122"/>
              </a:rPr>
              <a:t>学期</a:t>
            </a:r>
            <a:endParaRPr lang="en-US" altLang="zh-CN" sz="4400" b="1" dirty="0">
              <a:solidFill>
                <a:srgbClr val="687784"/>
              </a:solidFill>
              <a:latin typeface="华文中宋" panose="02010600040101010101" charset="-122"/>
              <a:ea typeface="华文中宋" panose="02010600040101010101" charset="-122"/>
              <a:cs typeface="华文中宋" panose="02010600040101010101" charset="-122"/>
            </a:endParaRPr>
          </a:p>
          <a:p>
            <a:pPr algn="ctr">
              <a:lnSpc>
                <a:spcPct val="180000"/>
              </a:lnSpc>
            </a:pPr>
            <a:r>
              <a:rPr lang="en-US" altLang="zh-CN" sz="5400" b="1" dirty="0">
                <a:solidFill>
                  <a:srgbClr val="687784"/>
                </a:solidFill>
                <a:latin typeface="微软雅黑" panose="020B0503020204020204" charset="-122"/>
                <a:ea typeface="微软雅黑" panose="020B0503020204020204" charset="-122"/>
              </a:rPr>
              <a:t>  </a:t>
            </a:r>
            <a:r>
              <a:rPr lang="en-US" altLang="zh-CN" sz="7200" b="1" dirty="0">
                <a:solidFill>
                  <a:srgbClr val="687784"/>
                </a:solidFill>
                <a:latin typeface="华文中宋" panose="02010600040101010101" charset="-122"/>
                <a:ea typeface="华文中宋" panose="02010600040101010101" charset="-122"/>
                <a:cs typeface="华文中宋" panose="02010600040101010101" charset="-122"/>
              </a:rPr>
              <a:t>诚信考试</a:t>
            </a:r>
            <a:r>
              <a:rPr lang="zh-CN" altLang="en-US" sz="7200" b="1" dirty="0">
                <a:solidFill>
                  <a:srgbClr val="687784"/>
                </a:solidFill>
                <a:latin typeface="华文中宋" panose="02010600040101010101" charset="-122"/>
                <a:ea typeface="华文中宋" panose="02010600040101010101" charset="-122"/>
                <a:cs typeface="华文中宋" panose="02010600040101010101" charset="-122"/>
              </a:rPr>
              <a:t>主题</a:t>
            </a:r>
            <a:r>
              <a:rPr lang="en-US" altLang="zh-CN" sz="7200" b="1" dirty="0">
                <a:solidFill>
                  <a:srgbClr val="687784"/>
                </a:solidFill>
                <a:latin typeface="华文中宋" panose="02010600040101010101" charset="-122"/>
                <a:ea typeface="华文中宋" panose="02010600040101010101" charset="-122"/>
                <a:cs typeface="华文中宋" panose="02010600040101010101" charset="-122"/>
              </a:rPr>
              <a:t>班会</a:t>
            </a:r>
            <a:endParaRPr lang="en-US" altLang="zh-CN" sz="7200" b="1" dirty="0">
              <a:solidFill>
                <a:srgbClr val="687784"/>
              </a:solidFill>
              <a:latin typeface="华文中宋" panose="02010600040101010101" charset="-122"/>
              <a:ea typeface="华文中宋" panose="02010600040101010101" charset="-122"/>
              <a:cs typeface="华文中宋" panose="02010600040101010101" charset="-122"/>
            </a:endParaRPr>
          </a:p>
        </p:txBody>
      </p:sp>
      <p:cxnSp>
        <p:nvCxnSpPr>
          <p:cNvPr id="48" name="直接连接符 47"/>
          <p:cNvCxnSpPr/>
          <p:nvPr/>
        </p:nvCxnSpPr>
        <p:spPr>
          <a:xfrm>
            <a:off x="4871357" y="2859314"/>
            <a:ext cx="244928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97539" y="5764132"/>
            <a:ext cx="3301431" cy="1290523"/>
            <a:chOff x="783774" y="3765152"/>
            <a:chExt cx="3301431" cy="1290523"/>
          </a:xfrm>
        </p:grpSpPr>
        <p:grpSp>
          <p:nvGrpSpPr>
            <p:cNvPr id="6" name="Group 5"/>
            <p:cNvGrpSpPr/>
            <p:nvPr/>
          </p:nvGrpSpPr>
          <p:grpSpPr>
            <a:xfrm>
              <a:off x="783774" y="4128318"/>
              <a:ext cx="1314178" cy="927357"/>
              <a:chOff x="3024188" y="3378200"/>
              <a:chExt cx="2609851" cy="2530475"/>
            </a:xfrm>
          </p:grpSpPr>
          <p:sp>
            <p:nvSpPr>
              <p:cNvPr id="7" name="Freeform 6"/>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8" name="Freeform 7"/>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9" name="Group 8"/>
            <p:cNvGrpSpPr/>
            <p:nvPr/>
          </p:nvGrpSpPr>
          <p:grpSpPr>
            <a:xfrm>
              <a:off x="1445659" y="4025776"/>
              <a:ext cx="1311780" cy="1029898"/>
              <a:chOff x="4338638" y="2257425"/>
              <a:chExt cx="2605088" cy="3651250"/>
            </a:xfrm>
          </p:grpSpPr>
          <p:sp>
            <p:nvSpPr>
              <p:cNvPr id="10"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1"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12" name="Group 11"/>
            <p:cNvGrpSpPr/>
            <p:nvPr/>
          </p:nvGrpSpPr>
          <p:grpSpPr>
            <a:xfrm>
              <a:off x="2111540" y="4025776"/>
              <a:ext cx="1311780" cy="1029899"/>
              <a:chOff x="5661026" y="3946525"/>
              <a:chExt cx="2605088" cy="1962150"/>
            </a:xfrm>
          </p:grpSpPr>
          <p:sp>
            <p:nvSpPr>
              <p:cNvPr id="13"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4"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15" name="Group 14"/>
            <p:cNvGrpSpPr/>
            <p:nvPr/>
          </p:nvGrpSpPr>
          <p:grpSpPr>
            <a:xfrm>
              <a:off x="2771027" y="3765152"/>
              <a:ext cx="1314178" cy="1290522"/>
              <a:chOff x="6970713" y="2933700"/>
              <a:chExt cx="2609851" cy="2974975"/>
            </a:xfrm>
          </p:grpSpPr>
          <p:sp>
            <p:nvSpPr>
              <p:cNvPr id="16"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7"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18" name="Shape 1834"/>
          <p:cNvSpPr/>
          <p:nvPr/>
        </p:nvSpPr>
        <p:spPr>
          <a:xfrm>
            <a:off x="1697538"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3" name="Group 2"/>
          <p:cNvGrpSpPr/>
          <p:nvPr/>
        </p:nvGrpSpPr>
        <p:grpSpPr>
          <a:xfrm>
            <a:off x="2035337" y="7158893"/>
            <a:ext cx="2586748" cy="114215"/>
            <a:chOff x="1121572" y="5159913"/>
            <a:chExt cx="2586748" cy="114215"/>
          </a:xfrm>
        </p:grpSpPr>
        <p:sp>
          <p:nvSpPr>
            <p:cNvPr id="19" name="Text Placeholder 2"/>
            <p:cNvSpPr txBox="1"/>
            <p:nvPr/>
          </p:nvSpPr>
          <p:spPr>
            <a:xfrm>
              <a:off x="1121572" y="5159913"/>
              <a:ext cx="634071"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0" name="Text Placeholder 2"/>
            <p:cNvSpPr txBox="1"/>
            <p:nvPr/>
          </p:nvSpPr>
          <p:spPr>
            <a:xfrm>
              <a:off x="1821637"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1" name="Text Placeholder 2"/>
            <p:cNvSpPr txBox="1"/>
            <p:nvPr/>
          </p:nvSpPr>
          <p:spPr>
            <a:xfrm>
              <a:off x="2492446"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2" name="Text Placeholder 2"/>
            <p:cNvSpPr txBox="1"/>
            <p:nvPr/>
          </p:nvSpPr>
          <p:spPr>
            <a:xfrm>
              <a:off x="31526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grpSp>
        <p:nvGrpSpPr>
          <p:cNvPr id="24" name="Group 23"/>
          <p:cNvGrpSpPr/>
          <p:nvPr/>
        </p:nvGrpSpPr>
        <p:grpSpPr>
          <a:xfrm>
            <a:off x="5357864" y="5878868"/>
            <a:ext cx="3301431" cy="1175787"/>
            <a:chOff x="4444099" y="3879888"/>
            <a:chExt cx="3301431" cy="1175787"/>
          </a:xfrm>
        </p:grpSpPr>
        <p:grpSp>
          <p:nvGrpSpPr>
            <p:cNvPr id="57" name="Group 56"/>
            <p:cNvGrpSpPr/>
            <p:nvPr/>
          </p:nvGrpSpPr>
          <p:grpSpPr>
            <a:xfrm>
              <a:off x="4444099" y="4305436"/>
              <a:ext cx="1314178" cy="750239"/>
              <a:chOff x="3024188" y="3378200"/>
              <a:chExt cx="2609851" cy="2530475"/>
            </a:xfrm>
          </p:grpSpPr>
          <p:sp>
            <p:nvSpPr>
              <p:cNvPr id="76" name="Freeform 75"/>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7" name="Freeform 76"/>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58" name="Group 57"/>
            <p:cNvGrpSpPr/>
            <p:nvPr/>
          </p:nvGrpSpPr>
          <p:grpSpPr>
            <a:xfrm>
              <a:off x="5105984" y="4025776"/>
              <a:ext cx="1311780" cy="1029898"/>
              <a:chOff x="4338638" y="2257425"/>
              <a:chExt cx="2605088" cy="3651250"/>
            </a:xfrm>
          </p:grpSpPr>
          <p:sp>
            <p:nvSpPr>
              <p:cNvPr id="74" name="Freeform 73"/>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5" name="Freeform 74"/>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59" name="Group 58"/>
            <p:cNvGrpSpPr/>
            <p:nvPr/>
          </p:nvGrpSpPr>
          <p:grpSpPr>
            <a:xfrm>
              <a:off x="5771865" y="4336595"/>
              <a:ext cx="1311780" cy="719080"/>
              <a:chOff x="5661026" y="3946525"/>
              <a:chExt cx="2605088" cy="1962150"/>
            </a:xfrm>
          </p:grpSpPr>
          <p:sp>
            <p:nvSpPr>
              <p:cNvPr id="72"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3"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60" name="Group 59"/>
            <p:cNvGrpSpPr/>
            <p:nvPr/>
          </p:nvGrpSpPr>
          <p:grpSpPr>
            <a:xfrm>
              <a:off x="6431352" y="3879888"/>
              <a:ext cx="1314178" cy="1175785"/>
              <a:chOff x="6970713" y="2933700"/>
              <a:chExt cx="2609851" cy="2974975"/>
            </a:xfrm>
          </p:grpSpPr>
          <p:sp>
            <p:nvSpPr>
              <p:cNvPr id="70"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1"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61" name="Shape 1834"/>
          <p:cNvSpPr/>
          <p:nvPr/>
        </p:nvSpPr>
        <p:spPr>
          <a:xfrm>
            <a:off x="5357863"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23" name="Group 22"/>
          <p:cNvGrpSpPr/>
          <p:nvPr/>
        </p:nvGrpSpPr>
        <p:grpSpPr>
          <a:xfrm>
            <a:off x="5695318" y="7158893"/>
            <a:ext cx="2591855" cy="114215"/>
            <a:chOff x="4781553" y="5159913"/>
            <a:chExt cx="2591855" cy="114215"/>
          </a:xfrm>
        </p:grpSpPr>
        <p:sp>
          <p:nvSpPr>
            <p:cNvPr id="62" name="Text Placeholder 2"/>
            <p:cNvSpPr txBox="1"/>
            <p:nvPr/>
          </p:nvSpPr>
          <p:spPr>
            <a:xfrm>
              <a:off x="4781553" y="5159913"/>
              <a:ext cx="624889"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3" name="Text Placeholder 2"/>
            <p:cNvSpPr txBox="1"/>
            <p:nvPr/>
          </p:nvSpPr>
          <p:spPr>
            <a:xfrm>
              <a:off x="5491488"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4" name="Text Placeholder 2"/>
            <p:cNvSpPr txBox="1"/>
            <p:nvPr/>
          </p:nvSpPr>
          <p:spPr>
            <a:xfrm>
              <a:off x="61575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5" name="Text Placeholder 2"/>
            <p:cNvSpPr txBox="1"/>
            <p:nvPr/>
          </p:nvSpPr>
          <p:spPr>
            <a:xfrm>
              <a:off x="681772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grpSp>
        <p:nvGrpSpPr>
          <p:cNvPr id="27" name="Group 26"/>
          <p:cNvGrpSpPr/>
          <p:nvPr/>
        </p:nvGrpSpPr>
        <p:grpSpPr>
          <a:xfrm>
            <a:off x="9015464" y="5764132"/>
            <a:ext cx="3301431" cy="1290523"/>
            <a:chOff x="8101699" y="3765152"/>
            <a:chExt cx="3301431" cy="1290523"/>
          </a:xfrm>
        </p:grpSpPr>
        <p:grpSp>
          <p:nvGrpSpPr>
            <p:cNvPr id="79" name="Group 78"/>
            <p:cNvGrpSpPr/>
            <p:nvPr/>
          </p:nvGrpSpPr>
          <p:grpSpPr>
            <a:xfrm>
              <a:off x="8101699" y="3879888"/>
              <a:ext cx="1314178" cy="1175787"/>
              <a:chOff x="3024188" y="3378200"/>
              <a:chExt cx="2609851" cy="2530475"/>
            </a:xfrm>
          </p:grpSpPr>
          <p:sp>
            <p:nvSpPr>
              <p:cNvPr id="98" name="Freeform 97"/>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9" name="Freeform 98"/>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0" name="Group 79"/>
            <p:cNvGrpSpPr/>
            <p:nvPr/>
          </p:nvGrpSpPr>
          <p:grpSpPr>
            <a:xfrm>
              <a:off x="8763584" y="4166936"/>
              <a:ext cx="1311780" cy="888737"/>
              <a:chOff x="4338638" y="2257425"/>
              <a:chExt cx="2605088" cy="3651250"/>
            </a:xfrm>
          </p:grpSpPr>
          <p:sp>
            <p:nvSpPr>
              <p:cNvPr id="96" name="Freeform 95"/>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7" name="Freeform 96"/>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1" name="Group 80"/>
            <p:cNvGrpSpPr/>
            <p:nvPr/>
          </p:nvGrpSpPr>
          <p:grpSpPr>
            <a:xfrm>
              <a:off x="9429465" y="3879888"/>
              <a:ext cx="1311780" cy="1175787"/>
              <a:chOff x="5661026" y="3946525"/>
              <a:chExt cx="2605088" cy="1962150"/>
            </a:xfrm>
          </p:grpSpPr>
          <p:sp>
            <p:nvSpPr>
              <p:cNvPr id="94"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5"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2" name="Group 81"/>
            <p:cNvGrpSpPr/>
            <p:nvPr/>
          </p:nvGrpSpPr>
          <p:grpSpPr>
            <a:xfrm>
              <a:off x="10088952" y="3765152"/>
              <a:ext cx="1314178" cy="1290522"/>
              <a:chOff x="6970713" y="2933700"/>
              <a:chExt cx="2609851" cy="2974975"/>
            </a:xfrm>
          </p:grpSpPr>
          <p:sp>
            <p:nvSpPr>
              <p:cNvPr id="92"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3"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83" name="Shape 1834"/>
          <p:cNvSpPr/>
          <p:nvPr/>
        </p:nvSpPr>
        <p:spPr>
          <a:xfrm>
            <a:off x="9015463"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26" name="Group 25"/>
          <p:cNvGrpSpPr/>
          <p:nvPr/>
        </p:nvGrpSpPr>
        <p:grpSpPr>
          <a:xfrm>
            <a:off x="9352918" y="7158893"/>
            <a:ext cx="2591855" cy="114215"/>
            <a:chOff x="8439153" y="5159913"/>
            <a:chExt cx="2591855" cy="114215"/>
          </a:xfrm>
        </p:grpSpPr>
        <p:sp>
          <p:nvSpPr>
            <p:cNvPr id="84" name="Text Placeholder 2"/>
            <p:cNvSpPr txBox="1"/>
            <p:nvPr/>
          </p:nvSpPr>
          <p:spPr>
            <a:xfrm>
              <a:off x="8439153" y="5159913"/>
              <a:ext cx="624889"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5" name="Text Placeholder 2"/>
            <p:cNvSpPr txBox="1"/>
            <p:nvPr/>
          </p:nvSpPr>
          <p:spPr>
            <a:xfrm>
              <a:off x="913956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6" name="Text Placeholder 2"/>
            <p:cNvSpPr txBox="1"/>
            <p:nvPr/>
          </p:nvSpPr>
          <p:spPr>
            <a:xfrm>
              <a:off x="98151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7" name="Text Placeholder 2"/>
            <p:cNvSpPr txBox="1"/>
            <p:nvPr/>
          </p:nvSpPr>
          <p:spPr>
            <a:xfrm>
              <a:off x="1047532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cxnSp>
        <p:nvCxnSpPr>
          <p:cNvPr id="114" name="直接连接符 113"/>
          <p:cNvCxnSpPr/>
          <p:nvPr/>
        </p:nvCxnSpPr>
        <p:spPr>
          <a:xfrm>
            <a:off x="328632" y="627534"/>
            <a:ext cx="11534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328930" y="212090"/>
            <a:ext cx="2244090" cy="337185"/>
          </a:xfrm>
          <a:prstGeom prst="rect">
            <a:avLst/>
          </a:prstGeom>
          <a:noFill/>
        </p:spPr>
        <p:txBody>
          <a:bodyPr wrap="square" rtlCol="0">
            <a:spAutoFit/>
          </a:bodyPr>
          <a:lstStyle/>
          <a:p>
            <a:r>
              <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rPr>
              <a:t>机械与汽车工程</a:t>
            </a:r>
            <a:r>
              <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rPr>
              <a:t>学院</a:t>
            </a:r>
            <a:endPar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endParaRPr>
          </a:p>
        </p:txBody>
      </p:sp>
      <p:sp>
        <p:nvSpPr>
          <p:cNvPr id="30" name="文本框 29"/>
          <p:cNvSpPr txBox="1"/>
          <p:nvPr/>
        </p:nvSpPr>
        <p:spPr>
          <a:xfrm>
            <a:off x="328930" y="728345"/>
            <a:ext cx="11059795" cy="521970"/>
          </a:xfrm>
          <a:prstGeom prst="rect">
            <a:avLst/>
          </a:prstGeom>
          <a:noFill/>
        </p:spPr>
        <p:txBody>
          <a:bodyPr wrap="square" rtlCol="0">
            <a:spAutoFit/>
          </a:bodyPr>
          <a:p>
            <a:pPr algn="l"/>
            <a:r>
              <a:rPr lang="zh-CN" altLang="en-US" sz="2800" dirty="0">
                <a:solidFill>
                  <a:srgbClr val="687784"/>
                </a:solidFill>
                <a:latin typeface="华文中宋" panose="02010600040101010101" charset="-122"/>
                <a:ea typeface="华文中宋" panose="02010600040101010101" charset="-122"/>
                <a:cs typeface="华文中宋" panose="02010600040101010101" charset="-122"/>
              </a:rPr>
              <a:t>注意事项：</a:t>
            </a:r>
            <a:endParaRPr lang="zh-CN" altLang="en-US" sz="2800" dirty="0">
              <a:solidFill>
                <a:srgbClr val="687784"/>
              </a:solidFill>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90805" y="1250315"/>
            <a:ext cx="12101195" cy="4326890"/>
          </a:xfrm>
          <a:prstGeom prst="rect">
            <a:avLst/>
          </a:prstGeom>
          <a:noFill/>
        </p:spPr>
        <p:txBody>
          <a:bodyPr wrap="square" rtlCol="0">
            <a:spAutoFit/>
          </a:bodyPr>
          <a:p>
            <a:pPr algn="l">
              <a:lnSpc>
                <a:spcPct val="170000"/>
              </a:lnSpc>
              <a:buClrTx/>
              <a:buSzTx/>
              <a:buNone/>
            </a:pPr>
            <a:r>
              <a:rPr lang="zh-CN" altLang="en-US" b="1">
                <a:solidFill>
                  <a:srgbClr val="5F6E7A"/>
                </a:solidFill>
                <a:latin typeface="宋体" panose="02010600030101010101" pitchFamily="2" charset="-122"/>
                <a:ea typeface="宋体" panose="02010600030101010101" pitchFamily="2" charset="-122"/>
              </a:rPr>
              <a:t>（</a:t>
            </a:r>
            <a:r>
              <a:rPr lang="en-US" altLang="zh-CN" b="1">
                <a:solidFill>
                  <a:srgbClr val="5F6E7A"/>
                </a:solidFill>
                <a:latin typeface="宋体" panose="02010600030101010101" pitchFamily="2" charset="-122"/>
                <a:ea typeface="宋体" panose="02010600030101010101" pitchFamily="2" charset="-122"/>
              </a:rPr>
              <a:t>1</a:t>
            </a:r>
            <a:r>
              <a:rPr lang="zh-CN" altLang="en-US" b="1">
                <a:solidFill>
                  <a:srgbClr val="5F6E7A"/>
                </a:solidFill>
                <a:latin typeface="宋体" panose="02010600030101010101" pitchFamily="2" charset="-122"/>
                <a:ea typeface="宋体" panose="02010600030101010101" pitchFamily="2" charset="-122"/>
              </a:rPr>
              <a:t>）公共基础课重修、 补修学生如遇与专业课考试时间冲突的情况，请向任课教师提交申请,由任课教师另外安排时</a:t>
            </a:r>
            <a:r>
              <a:rPr lang="en-US" altLang="zh-CN" b="1">
                <a:solidFill>
                  <a:srgbClr val="5F6E7A"/>
                </a:solidFill>
                <a:latin typeface="宋体" panose="02010600030101010101" pitchFamily="2" charset="-122"/>
                <a:ea typeface="宋体" panose="02010600030101010101" pitchFamily="2" charset="-122"/>
              </a:rPr>
              <a:t> </a:t>
            </a:r>
            <a:r>
              <a:rPr lang="zh-CN" altLang="en-US" b="1">
                <a:solidFill>
                  <a:srgbClr val="5F6E7A"/>
                </a:solidFill>
                <a:latin typeface="宋体" panose="02010600030101010101" pitchFamily="2" charset="-122"/>
                <a:ea typeface="宋体" panose="02010600030101010101" pitchFamily="2" charset="-122"/>
              </a:rPr>
              <a:t>间补考。</a:t>
            </a:r>
            <a:endParaRPr lang="zh-CN" altLang="en-US" b="1">
              <a:solidFill>
                <a:srgbClr val="5F6E7A"/>
              </a:solidFill>
              <a:latin typeface="宋体" panose="02010600030101010101" pitchFamily="2" charset="-122"/>
              <a:ea typeface="宋体" panose="02010600030101010101" pitchFamily="2" charset="-122"/>
            </a:endParaRPr>
          </a:p>
          <a:p>
            <a:pPr algn="l">
              <a:lnSpc>
                <a:spcPct val="170000"/>
              </a:lnSpc>
              <a:buClrTx/>
              <a:buSzTx/>
              <a:buNone/>
            </a:pPr>
            <a:r>
              <a:rPr lang="zh-CN" altLang="en-US" b="1">
                <a:solidFill>
                  <a:srgbClr val="5F6E7A"/>
                </a:solidFill>
                <a:latin typeface="宋体" panose="02010600030101010101" pitchFamily="2" charset="-122"/>
                <a:ea typeface="宋体" panose="02010600030101010101" pitchFamily="2" charset="-122"/>
              </a:rPr>
              <a:t>（</a:t>
            </a:r>
            <a:r>
              <a:rPr lang="en-US" altLang="zh-CN" b="1">
                <a:solidFill>
                  <a:srgbClr val="5F6E7A"/>
                </a:solidFill>
                <a:latin typeface="宋体" panose="02010600030101010101" pitchFamily="2" charset="-122"/>
                <a:ea typeface="宋体" panose="02010600030101010101" pitchFamily="2" charset="-122"/>
              </a:rPr>
              <a:t>2</a:t>
            </a:r>
            <a:r>
              <a:rPr lang="zh-CN" altLang="en-US" b="1">
                <a:solidFill>
                  <a:srgbClr val="5F6E7A"/>
                </a:solidFill>
                <a:latin typeface="宋体" panose="02010600030101010101" pitchFamily="2" charset="-122"/>
                <a:ea typeface="宋体" panose="02010600030101010101" pitchFamily="2" charset="-122"/>
              </a:rPr>
              <a:t>）没有特殊注明，考试时长为120分钟/场，请看清场次参加考试。</a:t>
            </a:r>
            <a:endParaRPr lang="zh-CN" altLang="en-US" b="1">
              <a:solidFill>
                <a:srgbClr val="5F6E7A"/>
              </a:solidFill>
              <a:latin typeface="宋体" panose="02010600030101010101" pitchFamily="2" charset="-122"/>
              <a:ea typeface="宋体" panose="02010600030101010101" pitchFamily="2" charset="-122"/>
            </a:endParaRPr>
          </a:p>
          <a:p>
            <a:pPr algn="l">
              <a:lnSpc>
                <a:spcPct val="170000"/>
              </a:lnSpc>
              <a:buClrTx/>
              <a:buSzTx/>
              <a:buNone/>
            </a:pPr>
            <a:r>
              <a:rPr lang="zh-CN" altLang="en-US" b="1">
                <a:solidFill>
                  <a:srgbClr val="5F6E7A"/>
                </a:solidFill>
                <a:latin typeface="宋体" panose="02010600030101010101" pitchFamily="2" charset="-122"/>
                <a:ea typeface="宋体" panose="02010600030101010101" pitchFamily="2" charset="-122"/>
              </a:rPr>
              <a:t>（</a:t>
            </a:r>
            <a:r>
              <a:rPr lang="en-US" altLang="zh-CN" b="1">
                <a:solidFill>
                  <a:srgbClr val="5F6E7A"/>
                </a:solidFill>
                <a:latin typeface="宋体" panose="02010600030101010101" pitchFamily="2" charset="-122"/>
                <a:ea typeface="宋体" panose="02010600030101010101" pitchFamily="2" charset="-122"/>
              </a:rPr>
              <a:t>3</a:t>
            </a:r>
            <a:r>
              <a:rPr lang="zh-CN" altLang="en-US" b="1">
                <a:solidFill>
                  <a:srgbClr val="5F6E7A"/>
                </a:solidFill>
                <a:latin typeface="宋体" panose="02010600030101010101" pitchFamily="2" charset="-122"/>
                <a:ea typeface="宋体" panose="02010600030101010101" pitchFamily="2" charset="-122"/>
              </a:rPr>
              <a:t>）学生凭学生证参加考试，证件遗失者,凭所在学院证明(贴照片、盖章)入场。</a:t>
            </a:r>
            <a:endParaRPr lang="zh-CN" altLang="en-US" b="1">
              <a:solidFill>
                <a:srgbClr val="5F6E7A"/>
              </a:solidFill>
              <a:latin typeface="宋体" panose="02010600030101010101" pitchFamily="2" charset="-122"/>
              <a:ea typeface="宋体" panose="02010600030101010101" pitchFamily="2" charset="-122"/>
            </a:endParaRPr>
          </a:p>
          <a:p>
            <a:pPr algn="l">
              <a:lnSpc>
                <a:spcPct val="170000"/>
              </a:lnSpc>
              <a:buClrTx/>
              <a:buSzTx/>
              <a:buNone/>
            </a:pPr>
            <a:r>
              <a:rPr lang="zh-CN" altLang="en-US" b="1">
                <a:solidFill>
                  <a:srgbClr val="5F6E7A"/>
                </a:solidFill>
                <a:latin typeface="宋体" panose="02010600030101010101" pitchFamily="2" charset="-122"/>
                <a:ea typeface="宋体" panose="02010600030101010101" pitchFamily="2" charset="-122"/>
              </a:rPr>
              <a:t>（</a:t>
            </a:r>
            <a:r>
              <a:rPr lang="en-US" altLang="zh-CN" b="1">
                <a:solidFill>
                  <a:srgbClr val="5F6E7A"/>
                </a:solidFill>
                <a:latin typeface="宋体" panose="02010600030101010101" pitchFamily="2" charset="-122"/>
                <a:ea typeface="宋体" panose="02010600030101010101" pitchFamily="2" charset="-122"/>
              </a:rPr>
              <a:t>4</a:t>
            </a:r>
            <a:r>
              <a:rPr lang="zh-CN" altLang="en-US" b="1">
                <a:solidFill>
                  <a:srgbClr val="5F6E7A"/>
                </a:solidFill>
                <a:latin typeface="宋体" panose="02010600030101010101" pitchFamily="2" charset="-122"/>
                <a:ea typeface="宋体" panose="02010600030101010101" pitchFamily="2" charset="-122"/>
              </a:rPr>
              <a:t>）务必诚信考试，违规作弊一律给予处分!</a:t>
            </a:r>
            <a:endParaRPr lang="zh-CN" altLang="en-US" b="1">
              <a:solidFill>
                <a:srgbClr val="5F6E7A"/>
              </a:solidFill>
              <a:latin typeface="宋体" panose="02010600030101010101" pitchFamily="2" charset="-122"/>
              <a:ea typeface="宋体" panose="02010600030101010101" pitchFamily="2" charset="-122"/>
            </a:endParaRPr>
          </a:p>
          <a:p>
            <a:pPr algn="l">
              <a:lnSpc>
                <a:spcPct val="170000"/>
              </a:lnSpc>
              <a:buClrTx/>
              <a:buSzTx/>
              <a:buNone/>
            </a:pPr>
            <a:r>
              <a:rPr lang="zh-CN" altLang="en-US" b="1">
                <a:solidFill>
                  <a:srgbClr val="5F6E7A"/>
                </a:solidFill>
                <a:latin typeface="宋体" panose="02010600030101010101" pitchFamily="2" charset="-122"/>
                <a:ea typeface="宋体" panose="02010600030101010101" pitchFamily="2" charset="-122"/>
              </a:rPr>
              <a:t>（</a:t>
            </a:r>
            <a:r>
              <a:rPr lang="en-US" altLang="zh-CN" b="1">
                <a:solidFill>
                  <a:srgbClr val="5F6E7A"/>
                </a:solidFill>
                <a:latin typeface="宋体" panose="02010600030101010101" pitchFamily="2" charset="-122"/>
                <a:ea typeface="宋体" panose="02010600030101010101" pitchFamily="2" charset="-122"/>
              </a:rPr>
              <a:t>5</a:t>
            </a:r>
            <a:r>
              <a:rPr lang="zh-CN" altLang="en-US" b="1">
                <a:solidFill>
                  <a:srgbClr val="5F6E7A"/>
                </a:solidFill>
                <a:latin typeface="宋体" panose="02010600030101010101" pitchFamily="2" charset="-122"/>
                <a:ea typeface="宋体" panose="02010600030101010101" pitchFamily="2" charset="-122"/>
              </a:rPr>
              <a:t>）排除外界干扰，积极备考。正确认识考试对评价自己的重要性。</a:t>
            </a:r>
            <a:endParaRPr lang="zh-CN" altLang="en-US" b="1">
              <a:solidFill>
                <a:srgbClr val="5F6E7A"/>
              </a:solidFill>
              <a:latin typeface="宋体" panose="02010600030101010101" pitchFamily="2" charset="-122"/>
              <a:ea typeface="宋体" panose="02010600030101010101" pitchFamily="2" charset="-122"/>
            </a:endParaRPr>
          </a:p>
          <a:p>
            <a:pPr algn="l">
              <a:lnSpc>
                <a:spcPct val="170000"/>
              </a:lnSpc>
              <a:buClrTx/>
              <a:buSzTx/>
              <a:buNone/>
            </a:pPr>
            <a:r>
              <a:rPr lang="zh-CN" altLang="en-US" b="1">
                <a:solidFill>
                  <a:srgbClr val="5F6E7A"/>
                </a:solidFill>
                <a:latin typeface="宋体" panose="02010600030101010101" pitchFamily="2" charset="-122"/>
                <a:ea typeface="宋体" panose="02010600030101010101" pitchFamily="2" charset="-122"/>
              </a:rPr>
              <a:t>（</a:t>
            </a:r>
            <a:r>
              <a:rPr lang="en-US" altLang="zh-CN" b="1">
                <a:solidFill>
                  <a:srgbClr val="5F6E7A"/>
                </a:solidFill>
                <a:latin typeface="宋体" panose="02010600030101010101" pitchFamily="2" charset="-122"/>
                <a:ea typeface="宋体" panose="02010600030101010101" pitchFamily="2" charset="-122"/>
              </a:rPr>
              <a:t>6</a:t>
            </a:r>
            <a:r>
              <a:rPr lang="zh-CN" altLang="en-US" b="1">
                <a:solidFill>
                  <a:srgbClr val="5F6E7A"/>
                </a:solidFill>
                <a:latin typeface="宋体" panose="02010600030101010101" pitchFamily="2" charset="-122"/>
                <a:ea typeface="宋体" panose="02010600030101010101" pitchFamily="2" charset="-122"/>
              </a:rPr>
              <a:t>）提高自身修养，做一名诚实守信的大学生。</a:t>
            </a:r>
            <a:endParaRPr lang="zh-CN" altLang="en-US" b="1">
              <a:solidFill>
                <a:srgbClr val="5F6E7A"/>
              </a:solidFill>
              <a:latin typeface="宋体" panose="02010600030101010101" pitchFamily="2" charset="-122"/>
              <a:ea typeface="宋体" panose="02010600030101010101" pitchFamily="2" charset="-122"/>
            </a:endParaRPr>
          </a:p>
          <a:p>
            <a:pPr algn="l">
              <a:lnSpc>
                <a:spcPct val="170000"/>
              </a:lnSpc>
              <a:buClrTx/>
              <a:buSzTx/>
              <a:buNone/>
            </a:pPr>
            <a:r>
              <a:rPr lang="zh-CN" altLang="en-US" b="1">
                <a:solidFill>
                  <a:srgbClr val="5F6E7A"/>
                </a:solidFill>
                <a:latin typeface="宋体" panose="02010600030101010101" pitchFamily="2" charset="-122"/>
                <a:ea typeface="宋体" panose="02010600030101010101" pitchFamily="2" charset="-122"/>
              </a:rPr>
              <a:t>（</a:t>
            </a:r>
            <a:r>
              <a:rPr lang="en-US" altLang="zh-CN" b="1">
                <a:solidFill>
                  <a:srgbClr val="5F6E7A"/>
                </a:solidFill>
                <a:latin typeface="宋体" panose="02010600030101010101" pitchFamily="2" charset="-122"/>
                <a:ea typeface="宋体" panose="02010600030101010101" pitchFamily="2" charset="-122"/>
              </a:rPr>
              <a:t>7</a:t>
            </a:r>
            <a:r>
              <a:rPr lang="zh-CN" altLang="en-US" b="1">
                <a:solidFill>
                  <a:srgbClr val="5F6E7A"/>
                </a:solidFill>
                <a:latin typeface="宋体" panose="02010600030101010101" pitchFamily="2" charset="-122"/>
                <a:ea typeface="宋体" panose="02010600030101010101" pitchFamily="2" charset="-122"/>
              </a:rPr>
              <a:t>）严肃考风考纪,端正学习与考试的态度，严格遵守考试规章制度,实事求是，杜绝一切考试作弊</a:t>
            </a:r>
            <a:r>
              <a:rPr lang="zh-CN" altLang="en-US" b="1">
                <a:solidFill>
                  <a:srgbClr val="5F6E7A"/>
                </a:solidFill>
                <a:latin typeface="宋体" panose="02010600030101010101" pitchFamily="2" charset="-122"/>
                <a:ea typeface="宋体" panose="02010600030101010101" pitchFamily="2" charset="-122"/>
              </a:rPr>
              <a:t>形式，严于自律。</a:t>
            </a:r>
            <a:endParaRPr lang="zh-CN" altLang="en-US" b="1">
              <a:solidFill>
                <a:srgbClr val="5F6E7A"/>
              </a:solidFill>
              <a:latin typeface="宋体" panose="02010600030101010101" pitchFamily="2" charset="-122"/>
              <a:ea typeface="宋体" panose="02010600030101010101" pitchFamily="2" charset="-122"/>
            </a:endParaRPr>
          </a:p>
          <a:p>
            <a:pPr algn="l">
              <a:lnSpc>
                <a:spcPct val="170000"/>
              </a:lnSpc>
              <a:buClrTx/>
              <a:buSzTx/>
              <a:buNone/>
            </a:pPr>
            <a:r>
              <a:rPr lang="zh-CN" altLang="en-US" b="1">
                <a:solidFill>
                  <a:srgbClr val="5F6E7A"/>
                </a:solidFill>
                <a:latin typeface="宋体" panose="02010600030101010101" pitchFamily="2" charset="-122"/>
                <a:ea typeface="宋体" panose="02010600030101010101" pitchFamily="2" charset="-122"/>
              </a:rPr>
              <a:t>（</a:t>
            </a:r>
            <a:r>
              <a:rPr lang="en-US" altLang="zh-CN" b="1">
                <a:solidFill>
                  <a:srgbClr val="5F6E7A"/>
                </a:solidFill>
                <a:latin typeface="宋体" panose="02010600030101010101" pitchFamily="2" charset="-122"/>
                <a:ea typeface="宋体" panose="02010600030101010101" pitchFamily="2" charset="-122"/>
              </a:rPr>
              <a:t>8</a:t>
            </a:r>
            <a:r>
              <a:rPr lang="zh-CN" altLang="en-US" b="1">
                <a:solidFill>
                  <a:srgbClr val="5F6E7A"/>
                </a:solidFill>
                <a:latin typeface="宋体" panose="02010600030101010101" pitchFamily="2" charset="-122"/>
                <a:ea typeface="宋体" panose="02010600030101010101" pitchFamily="2" charset="-122"/>
              </a:rPr>
              <a:t>）弘扬诚信正义。树立与不良风气作斗争的信心和勇气，勇于检举揭发考试作弊行为。</a:t>
            </a:r>
            <a:endParaRPr lang="zh-CN" altLang="en-US" b="1">
              <a:solidFill>
                <a:srgbClr val="5F6E7A"/>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97355" y="6397625"/>
            <a:ext cx="3301365" cy="656590"/>
            <a:chOff x="783774" y="3765152"/>
            <a:chExt cx="3301431" cy="1290523"/>
          </a:xfrm>
        </p:grpSpPr>
        <p:grpSp>
          <p:nvGrpSpPr>
            <p:cNvPr id="6" name="Group 5"/>
            <p:cNvGrpSpPr/>
            <p:nvPr/>
          </p:nvGrpSpPr>
          <p:grpSpPr>
            <a:xfrm>
              <a:off x="783774" y="4128318"/>
              <a:ext cx="1314178" cy="927357"/>
              <a:chOff x="3024188" y="3378200"/>
              <a:chExt cx="2609851" cy="2530475"/>
            </a:xfrm>
          </p:grpSpPr>
          <p:sp>
            <p:nvSpPr>
              <p:cNvPr id="7" name="Freeform 6"/>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8" name="Freeform 7"/>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9" name="Group 8"/>
            <p:cNvGrpSpPr/>
            <p:nvPr/>
          </p:nvGrpSpPr>
          <p:grpSpPr>
            <a:xfrm>
              <a:off x="1445659" y="4025776"/>
              <a:ext cx="1311780" cy="1029898"/>
              <a:chOff x="4338638" y="2257425"/>
              <a:chExt cx="2605088" cy="3651250"/>
            </a:xfrm>
          </p:grpSpPr>
          <p:sp>
            <p:nvSpPr>
              <p:cNvPr id="10"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1"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12" name="Group 11"/>
            <p:cNvGrpSpPr/>
            <p:nvPr/>
          </p:nvGrpSpPr>
          <p:grpSpPr>
            <a:xfrm>
              <a:off x="2111540" y="4025776"/>
              <a:ext cx="1311780" cy="1029899"/>
              <a:chOff x="5661026" y="3946525"/>
              <a:chExt cx="2605088" cy="1962150"/>
            </a:xfrm>
          </p:grpSpPr>
          <p:sp>
            <p:nvSpPr>
              <p:cNvPr id="13"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4"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15" name="Group 14"/>
            <p:cNvGrpSpPr/>
            <p:nvPr/>
          </p:nvGrpSpPr>
          <p:grpSpPr>
            <a:xfrm>
              <a:off x="2771027" y="3765152"/>
              <a:ext cx="1314178" cy="1290522"/>
              <a:chOff x="6970713" y="2933700"/>
              <a:chExt cx="2609851" cy="2974975"/>
            </a:xfrm>
          </p:grpSpPr>
          <p:sp>
            <p:nvSpPr>
              <p:cNvPr id="16"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7"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18" name="Shape 1834"/>
          <p:cNvSpPr/>
          <p:nvPr/>
        </p:nvSpPr>
        <p:spPr>
          <a:xfrm>
            <a:off x="1697538"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3" name="Group 2"/>
          <p:cNvGrpSpPr/>
          <p:nvPr/>
        </p:nvGrpSpPr>
        <p:grpSpPr>
          <a:xfrm>
            <a:off x="2035337" y="7158893"/>
            <a:ext cx="2586748" cy="114215"/>
            <a:chOff x="1121572" y="5159913"/>
            <a:chExt cx="2586748" cy="114215"/>
          </a:xfrm>
        </p:grpSpPr>
        <p:sp>
          <p:nvSpPr>
            <p:cNvPr id="19" name="Text Placeholder 2"/>
            <p:cNvSpPr txBox="1"/>
            <p:nvPr/>
          </p:nvSpPr>
          <p:spPr>
            <a:xfrm>
              <a:off x="1121572" y="5159913"/>
              <a:ext cx="634071"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0" name="Text Placeholder 2"/>
            <p:cNvSpPr txBox="1"/>
            <p:nvPr/>
          </p:nvSpPr>
          <p:spPr>
            <a:xfrm>
              <a:off x="1821637"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1" name="Text Placeholder 2"/>
            <p:cNvSpPr txBox="1"/>
            <p:nvPr/>
          </p:nvSpPr>
          <p:spPr>
            <a:xfrm>
              <a:off x="2492446"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2" name="Text Placeholder 2"/>
            <p:cNvSpPr txBox="1"/>
            <p:nvPr/>
          </p:nvSpPr>
          <p:spPr>
            <a:xfrm>
              <a:off x="31526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grpSp>
        <p:nvGrpSpPr>
          <p:cNvPr id="24" name="Group 23"/>
          <p:cNvGrpSpPr/>
          <p:nvPr/>
        </p:nvGrpSpPr>
        <p:grpSpPr>
          <a:xfrm>
            <a:off x="5358130" y="6024880"/>
            <a:ext cx="3301365" cy="1029970"/>
            <a:chOff x="4444099" y="3879888"/>
            <a:chExt cx="3301431" cy="1175787"/>
          </a:xfrm>
        </p:grpSpPr>
        <p:grpSp>
          <p:nvGrpSpPr>
            <p:cNvPr id="57" name="Group 56"/>
            <p:cNvGrpSpPr/>
            <p:nvPr/>
          </p:nvGrpSpPr>
          <p:grpSpPr>
            <a:xfrm>
              <a:off x="4444099" y="4305436"/>
              <a:ext cx="1314178" cy="750239"/>
              <a:chOff x="3024188" y="3378200"/>
              <a:chExt cx="2609851" cy="2530475"/>
            </a:xfrm>
          </p:grpSpPr>
          <p:sp>
            <p:nvSpPr>
              <p:cNvPr id="76" name="Freeform 75"/>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7" name="Freeform 76"/>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58" name="Group 57"/>
            <p:cNvGrpSpPr/>
            <p:nvPr/>
          </p:nvGrpSpPr>
          <p:grpSpPr>
            <a:xfrm>
              <a:off x="5105984" y="4025776"/>
              <a:ext cx="1311780" cy="1029898"/>
              <a:chOff x="4338638" y="2257425"/>
              <a:chExt cx="2605088" cy="3651250"/>
            </a:xfrm>
          </p:grpSpPr>
          <p:sp>
            <p:nvSpPr>
              <p:cNvPr id="74" name="Freeform 73"/>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5" name="Freeform 74"/>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59" name="Group 58"/>
            <p:cNvGrpSpPr/>
            <p:nvPr/>
          </p:nvGrpSpPr>
          <p:grpSpPr>
            <a:xfrm>
              <a:off x="5771865" y="4336595"/>
              <a:ext cx="1311780" cy="719080"/>
              <a:chOff x="5661026" y="3946525"/>
              <a:chExt cx="2605088" cy="1962150"/>
            </a:xfrm>
          </p:grpSpPr>
          <p:sp>
            <p:nvSpPr>
              <p:cNvPr id="72"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3"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60" name="Group 59"/>
            <p:cNvGrpSpPr/>
            <p:nvPr/>
          </p:nvGrpSpPr>
          <p:grpSpPr>
            <a:xfrm>
              <a:off x="6431352" y="3879888"/>
              <a:ext cx="1314178" cy="1175785"/>
              <a:chOff x="6970713" y="2933700"/>
              <a:chExt cx="2609851" cy="2974975"/>
            </a:xfrm>
          </p:grpSpPr>
          <p:sp>
            <p:nvSpPr>
              <p:cNvPr id="70"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1"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61" name="Shape 1834"/>
          <p:cNvSpPr/>
          <p:nvPr/>
        </p:nvSpPr>
        <p:spPr>
          <a:xfrm>
            <a:off x="5357863"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23" name="Group 22"/>
          <p:cNvGrpSpPr/>
          <p:nvPr/>
        </p:nvGrpSpPr>
        <p:grpSpPr>
          <a:xfrm>
            <a:off x="5695318" y="7158893"/>
            <a:ext cx="2591855" cy="114215"/>
            <a:chOff x="4781553" y="5159913"/>
            <a:chExt cx="2591855" cy="114215"/>
          </a:xfrm>
        </p:grpSpPr>
        <p:sp>
          <p:nvSpPr>
            <p:cNvPr id="62" name="Text Placeholder 2"/>
            <p:cNvSpPr txBox="1"/>
            <p:nvPr/>
          </p:nvSpPr>
          <p:spPr>
            <a:xfrm>
              <a:off x="4781553" y="5159913"/>
              <a:ext cx="624889"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3" name="Text Placeholder 2"/>
            <p:cNvSpPr txBox="1"/>
            <p:nvPr/>
          </p:nvSpPr>
          <p:spPr>
            <a:xfrm>
              <a:off x="5491488"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4" name="Text Placeholder 2"/>
            <p:cNvSpPr txBox="1"/>
            <p:nvPr/>
          </p:nvSpPr>
          <p:spPr>
            <a:xfrm>
              <a:off x="61575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5" name="Text Placeholder 2"/>
            <p:cNvSpPr txBox="1"/>
            <p:nvPr/>
          </p:nvSpPr>
          <p:spPr>
            <a:xfrm>
              <a:off x="681772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grpSp>
        <p:nvGrpSpPr>
          <p:cNvPr id="27" name="Group 26"/>
          <p:cNvGrpSpPr/>
          <p:nvPr/>
        </p:nvGrpSpPr>
        <p:grpSpPr>
          <a:xfrm>
            <a:off x="9015730" y="6233160"/>
            <a:ext cx="3301365" cy="821055"/>
            <a:chOff x="8101699" y="3765152"/>
            <a:chExt cx="3301431" cy="1290523"/>
          </a:xfrm>
        </p:grpSpPr>
        <p:grpSp>
          <p:nvGrpSpPr>
            <p:cNvPr id="79" name="Group 78"/>
            <p:cNvGrpSpPr/>
            <p:nvPr/>
          </p:nvGrpSpPr>
          <p:grpSpPr>
            <a:xfrm>
              <a:off x="8101699" y="3879888"/>
              <a:ext cx="1314178" cy="1175787"/>
              <a:chOff x="3024188" y="3378200"/>
              <a:chExt cx="2609851" cy="2530475"/>
            </a:xfrm>
          </p:grpSpPr>
          <p:sp>
            <p:nvSpPr>
              <p:cNvPr id="98" name="Freeform 97"/>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9" name="Freeform 98"/>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0" name="Group 79"/>
            <p:cNvGrpSpPr/>
            <p:nvPr/>
          </p:nvGrpSpPr>
          <p:grpSpPr>
            <a:xfrm>
              <a:off x="8763584" y="4166936"/>
              <a:ext cx="1311780" cy="888737"/>
              <a:chOff x="4338638" y="2257425"/>
              <a:chExt cx="2605088" cy="3651250"/>
            </a:xfrm>
          </p:grpSpPr>
          <p:sp>
            <p:nvSpPr>
              <p:cNvPr id="96" name="Freeform 95"/>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7" name="Freeform 96"/>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1" name="Group 80"/>
            <p:cNvGrpSpPr/>
            <p:nvPr/>
          </p:nvGrpSpPr>
          <p:grpSpPr>
            <a:xfrm>
              <a:off x="9429465" y="3879888"/>
              <a:ext cx="1311780" cy="1175787"/>
              <a:chOff x="5661026" y="3946525"/>
              <a:chExt cx="2605088" cy="1962150"/>
            </a:xfrm>
          </p:grpSpPr>
          <p:sp>
            <p:nvSpPr>
              <p:cNvPr id="94"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5"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2" name="Group 81"/>
            <p:cNvGrpSpPr/>
            <p:nvPr/>
          </p:nvGrpSpPr>
          <p:grpSpPr>
            <a:xfrm>
              <a:off x="10088952" y="3765152"/>
              <a:ext cx="1314178" cy="1290522"/>
              <a:chOff x="6970713" y="2933700"/>
              <a:chExt cx="2609851" cy="2974975"/>
            </a:xfrm>
          </p:grpSpPr>
          <p:sp>
            <p:nvSpPr>
              <p:cNvPr id="92"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3"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83" name="Shape 1834"/>
          <p:cNvSpPr/>
          <p:nvPr/>
        </p:nvSpPr>
        <p:spPr>
          <a:xfrm>
            <a:off x="9015463"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26" name="Group 25"/>
          <p:cNvGrpSpPr/>
          <p:nvPr/>
        </p:nvGrpSpPr>
        <p:grpSpPr>
          <a:xfrm>
            <a:off x="9352918" y="7158893"/>
            <a:ext cx="2591855" cy="114215"/>
            <a:chOff x="8439153" y="5159913"/>
            <a:chExt cx="2591855" cy="114215"/>
          </a:xfrm>
        </p:grpSpPr>
        <p:sp>
          <p:nvSpPr>
            <p:cNvPr id="84" name="Text Placeholder 2"/>
            <p:cNvSpPr txBox="1"/>
            <p:nvPr/>
          </p:nvSpPr>
          <p:spPr>
            <a:xfrm>
              <a:off x="8439153" y="5159913"/>
              <a:ext cx="624889"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5" name="Text Placeholder 2"/>
            <p:cNvSpPr txBox="1"/>
            <p:nvPr/>
          </p:nvSpPr>
          <p:spPr>
            <a:xfrm>
              <a:off x="913956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6" name="Text Placeholder 2"/>
            <p:cNvSpPr txBox="1"/>
            <p:nvPr/>
          </p:nvSpPr>
          <p:spPr>
            <a:xfrm>
              <a:off x="98151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7" name="Text Placeholder 2"/>
            <p:cNvSpPr txBox="1"/>
            <p:nvPr/>
          </p:nvSpPr>
          <p:spPr>
            <a:xfrm>
              <a:off x="1047532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cxnSp>
        <p:nvCxnSpPr>
          <p:cNvPr id="114" name="直接连接符 113"/>
          <p:cNvCxnSpPr/>
          <p:nvPr/>
        </p:nvCxnSpPr>
        <p:spPr>
          <a:xfrm>
            <a:off x="328632" y="627534"/>
            <a:ext cx="11534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328930" y="212090"/>
            <a:ext cx="2244090" cy="337185"/>
          </a:xfrm>
          <a:prstGeom prst="rect">
            <a:avLst/>
          </a:prstGeom>
          <a:noFill/>
        </p:spPr>
        <p:txBody>
          <a:bodyPr wrap="square" rtlCol="0">
            <a:spAutoFit/>
          </a:bodyPr>
          <a:lstStyle/>
          <a:p>
            <a:r>
              <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rPr>
              <a:t>机械与汽车工程</a:t>
            </a:r>
            <a:r>
              <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rPr>
              <a:t>学院</a:t>
            </a:r>
            <a:endPar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endParaRPr>
          </a:p>
        </p:txBody>
      </p:sp>
      <p:sp>
        <p:nvSpPr>
          <p:cNvPr id="30" name="文本框 29"/>
          <p:cNvSpPr txBox="1"/>
          <p:nvPr/>
        </p:nvSpPr>
        <p:spPr>
          <a:xfrm>
            <a:off x="565785" y="1189990"/>
            <a:ext cx="10823575" cy="588645"/>
          </a:xfrm>
          <a:prstGeom prst="rect">
            <a:avLst/>
          </a:prstGeom>
          <a:noFill/>
        </p:spPr>
        <p:txBody>
          <a:bodyPr wrap="square" rtlCol="0">
            <a:noAutofit/>
          </a:bodyPr>
          <a:p>
            <a:pPr algn="ctr"/>
            <a:r>
              <a:rPr lang="zh-CN" altLang="en-US" sz="2800" dirty="0">
                <a:solidFill>
                  <a:srgbClr val="687784"/>
                </a:solidFill>
                <a:latin typeface="华文中宋" panose="02010600040101010101" charset="-122"/>
                <a:ea typeface="华文中宋" panose="02010600040101010101" charset="-122"/>
                <a:cs typeface="华文中宋" panose="02010600040101010101" charset="-122"/>
              </a:rPr>
              <a:t>根据《浙江水利水电学院 学生违</a:t>
            </a:r>
            <a:r>
              <a:rPr lang="zh-CN" altLang="en-US" sz="2800" dirty="0">
                <a:solidFill>
                  <a:srgbClr val="687784"/>
                </a:solidFill>
                <a:latin typeface="华文中宋" panose="02010600040101010101" charset="-122"/>
                <a:ea typeface="华文中宋" panose="02010600040101010101" charset="-122"/>
                <a:cs typeface="华文中宋" panose="02010600040101010101" charset="-122"/>
              </a:rPr>
              <a:t>纪处分规定》第三</a:t>
            </a:r>
            <a:r>
              <a:rPr lang="zh-CN" altLang="en-US" sz="2800" dirty="0">
                <a:solidFill>
                  <a:srgbClr val="687784"/>
                </a:solidFill>
                <a:latin typeface="华文中宋" panose="02010600040101010101" charset="-122"/>
                <a:ea typeface="华文中宋" panose="02010600040101010101" charset="-122"/>
                <a:cs typeface="华文中宋" panose="02010600040101010101" charset="-122"/>
              </a:rPr>
              <a:t>章</a:t>
            </a:r>
            <a:endParaRPr lang="zh-CN" altLang="en-US" sz="2800" dirty="0">
              <a:solidFill>
                <a:srgbClr val="687784"/>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035175" y="1778635"/>
            <a:ext cx="7942580" cy="4857750"/>
          </a:xfrm>
          <a:prstGeom prst="rect">
            <a:avLst/>
          </a:prstGeom>
          <a:noFill/>
        </p:spPr>
        <p:txBody>
          <a:bodyPr wrap="square" rtlCol="0">
            <a:noAutofit/>
          </a:bodyPr>
          <a:p>
            <a:r>
              <a:rPr lang="zh-CN" altLang="en-US" b="1"/>
              <a:t>第二十七条 不遵守考场纪律,不服从考务人员的安排与要求，有以下行为之一的，认定为考试违纪，给予下列处分: </a:t>
            </a:r>
            <a:endParaRPr lang="zh-CN" altLang="en-US" b="1"/>
          </a:p>
          <a:p>
            <a:pPr indent="406400" algn="just" fontAlgn="auto">
              <a:lnSpc>
                <a:spcPct val="150000"/>
              </a:lnSpc>
              <a:extLst>
                <a:ext uri="{35155182-B16C-46BC-9424-99874614C6A1}">
                  <wpsdc:indentchars xmlns:wpsdc="http://www.wps.cn/officeDocument/2017/drawingmlCustomData" val="200" checksum="1740828767"/>
                </a:ext>
              </a:extLst>
            </a:pPr>
            <a:r>
              <a:rPr lang="zh-CN" altLang="en-US" sz="1600"/>
              <a:t>(一)携带</a:t>
            </a:r>
            <a:r>
              <a:rPr lang="zh-CN" altLang="en-US" sz="1600">
                <a:highlight>
                  <a:srgbClr val="FFFF00"/>
                </a:highlight>
              </a:rPr>
              <a:t>考试规定以外的物品进入考场并且未放在指定位置</a:t>
            </a:r>
            <a:r>
              <a:rPr lang="zh-CN" altLang="en-US" sz="1600"/>
              <a:t>的，或未在规定的座位参加考试的，给予警告处分。</a:t>
            </a:r>
            <a:endParaRPr lang="zh-CN" altLang="en-US" sz="1600"/>
          </a:p>
          <a:p>
            <a:pPr indent="406400" algn="just" fontAlgn="auto">
              <a:lnSpc>
                <a:spcPct val="150000"/>
              </a:lnSpc>
              <a:extLst>
                <a:ext uri="{35155182-B16C-46BC-9424-99874614C6A1}">
                  <wpsdc:indentchars xmlns:wpsdc="http://www.wps.cn/officeDocument/2017/drawingmlCustomData" val="200" checksum="1740828767"/>
                </a:ext>
              </a:extLst>
            </a:pPr>
            <a:r>
              <a:rPr lang="zh-CN" altLang="en-US" sz="1600"/>
              <a:t>(二)拒绝、妨碍考试工作人员履行考务职责的，或在考场内有大声喧哗等影响考场秩序行为经制止不听的，或</a:t>
            </a:r>
            <a:r>
              <a:rPr lang="zh-CN" altLang="en-US" sz="1600">
                <a:highlight>
                  <a:srgbClr val="FFFF00"/>
                </a:highlight>
              </a:rPr>
              <a:t>交卷后有意逗留考场影响考试</a:t>
            </a:r>
            <a:r>
              <a:rPr lang="zh-CN" altLang="en-US" sz="1600"/>
              <a:t>的，给予警告处分。</a:t>
            </a:r>
            <a:endParaRPr lang="zh-CN" altLang="en-US" sz="1600"/>
          </a:p>
          <a:p>
            <a:pPr indent="406400" algn="just" fontAlgn="auto">
              <a:lnSpc>
                <a:spcPct val="150000"/>
              </a:lnSpc>
              <a:extLst>
                <a:ext uri="{35155182-B16C-46BC-9424-99874614C6A1}">
                  <wpsdc:indentchars xmlns:wpsdc="http://www.wps.cn/officeDocument/2017/drawingmlCustomData" val="200" checksum="1740828767"/>
                </a:ext>
              </a:extLst>
            </a:pPr>
            <a:r>
              <a:rPr lang="zh-CN" altLang="en-US" sz="1600"/>
              <a:t>(三)考试开始信号发出前答题或考试结束信号发出后继续答题经劝阻不听的，或在在考试过程中</a:t>
            </a:r>
            <a:r>
              <a:rPr lang="zh-CN" altLang="en-US" sz="1600">
                <a:highlight>
                  <a:srgbClr val="FFFF00"/>
                </a:highlight>
              </a:rPr>
              <a:t>旁窥、交头接耳、互打暗号或手势</a:t>
            </a:r>
            <a:r>
              <a:rPr lang="zh-CN" altLang="en-US" sz="1600"/>
              <a:t>的，给予严重警告处分。</a:t>
            </a:r>
            <a:endParaRPr lang="zh-CN" altLang="en-US" sz="1600"/>
          </a:p>
          <a:p>
            <a:pPr indent="406400" algn="just" fontAlgn="auto">
              <a:lnSpc>
                <a:spcPct val="150000"/>
              </a:lnSpc>
              <a:extLst>
                <a:ext uri="{35155182-B16C-46BC-9424-99874614C6A1}">
                  <wpsdc:indentchars xmlns:wpsdc="http://www.wps.cn/officeDocument/2017/drawingmlCustomData" val="200" checksum="1740828767"/>
                </a:ext>
              </a:extLst>
            </a:pPr>
            <a:r>
              <a:rPr lang="zh-CN" altLang="en-US" sz="1600"/>
              <a:t>(四)未经考务人员同意在考试过程中擅自离开考场的，或在考试结束时将</a:t>
            </a:r>
            <a:r>
              <a:rPr lang="zh-CN" altLang="en-US" sz="1600">
                <a:highlight>
                  <a:srgbClr val="FFFF00"/>
                </a:highlight>
              </a:rPr>
              <a:t>试卷、答卷等考试材料带出考场</a:t>
            </a:r>
            <a:r>
              <a:rPr lang="zh-CN" altLang="en-US" sz="1600"/>
              <a:t>的(考场另有规定除外)，给予严重警告处分。</a:t>
            </a:r>
            <a:endParaRPr lang="zh-CN" altLang="en-US" sz="1600"/>
          </a:p>
          <a:p>
            <a:pPr indent="406400" algn="just" fontAlgn="auto">
              <a:lnSpc>
                <a:spcPct val="150000"/>
              </a:lnSpc>
              <a:extLst>
                <a:ext uri="{35155182-B16C-46BC-9424-99874614C6A1}">
                  <wpsdc:indentchars xmlns:wpsdc="http://www.wps.cn/officeDocument/2017/drawingmlCustomData" val="200" checksum="1740828767"/>
                </a:ext>
              </a:extLst>
            </a:pPr>
            <a:r>
              <a:rPr lang="zh-CN" altLang="en-US" sz="1600"/>
              <a:t>(五)其他违反考场规则但尚未构成作弊行为的，视情节轻重给予警告或严重警告处分。</a:t>
            </a:r>
            <a:endParaRPr lang="zh-CN" altLang="en-US" sz="1600"/>
          </a:p>
          <a:p>
            <a:endParaRPr lang="zh-CN" altLang="en-US" sz="160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97355" y="6396355"/>
            <a:ext cx="3301365" cy="657860"/>
            <a:chOff x="783774" y="3765152"/>
            <a:chExt cx="3301431" cy="1290523"/>
          </a:xfrm>
        </p:grpSpPr>
        <p:grpSp>
          <p:nvGrpSpPr>
            <p:cNvPr id="6" name="Group 5"/>
            <p:cNvGrpSpPr/>
            <p:nvPr/>
          </p:nvGrpSpPr>
          <p:grpSpPr>
            <a:xfrm>
              <a:off x="783774" y="4128318"/>
              <a:ext cx="1314178" cy="927357"/>
              <a:chOff x="3024188" y="3378200"/>
              <a:chExt cx="2609851" cy="2530475"/>
            </a:xfrm>
          </p:grpSpPr>
          <p:sp>
            <p:nvSpPr>
              <p:cNvPr id="7" name="Freeform 6"/>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8" name="Freeform 7"/>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9" name="Group 8"/>
            <p:cNvGrpSpPr/>
            <p:nvPr/>
          </p:nvGrpSpPr>
          <p:grpSpPr>
            <a:xfrm>
              <a:off x="1445659" y="4025776"/>
              <a:ext cx="1311780" cy="1029898"/>
              <a:chOff x="4338638" y="2257425"/>
              <a:chExt cx="2605088" cy="3651250"/>
            </a:xfrm>
          </p:grpSpPr>
          <p:sp>
            <p:nvSpPr>
              <p:cNvPr id="10"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1"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12" name="Group 11"/>
            <p:cNvGrpSpPr/>
            <p:nvPr/>
          </p:nvGrpSpPr>
          <p:grpSpPr>
            <a:xfrm>
              <a:off x="2111540" y="4025776"/>
              <a:ext cx="1311780" cy="1029899"/>
              <a:chOff x="5661026" y="3946525"/>
              <a:chExt cx="2605088" cy="1962150"/>
            </a:xfrm>
          </p:grpSpPr>
          <p:sp>
            <p:nvSpPr>
              <p:cNvPr id="13"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4"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15" name="Group 14"/>
            <p:cNvGrpSpPr/>
            <p:nvPr/>
          </p:nvGrpSpPr>
          <p:grpSpPr>
            <a:xfrm>
              <a:off x="2771027" y="3765152"/>
              <a:ext cx="1314178" cy="1290522"/>
              <a:chOff x="6970713" y="2933700"/>
              <a:chExt cx="2609851" cy="2974975"/>
            </a:xfrm>
          </p:grpSpPr>
          <p:sp>
            <p:nvSpPr>
              <p:cNvPr id="16"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7"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18" name="Shape 1834"/>
          <p:cNvSpPr/>
          <p:nvPr/>
        </p:nvSpPr>
        <p:spPr>
          <a:xfrm>
            <a:off x="1697538"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3" name="Group 2"/>
          <p:cNvGrpSpPr/>
          <p:nvPr/>
        </p:nvGrpSpPr>
        <p:grpSpPr>
          <a:xfrm>
            <a:off x="2035337" y="7158893"/>
            <a:ext cx="2586748" cy="114215"/>
            <a:chOff x="1121572" y="5159913"/>
            <a:chExt cx="2586748" cy="114215"/>
          </a:xfrm>
        </p:grpSpPr>
        <p:sp>
          <p:nvSpPr>
            <p:cNvPr id="19" name="Text Placeholder 2"/>
            <p:cNvSpPr txBox="1"/>
            <p:nvPr/>
          </p:nvSpPr>
          <p:spPr>
            <a:xfrm>
              <a:off x="1121572" y="5159913"/>
              <a:ext cx="634071"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0" name="Text Placeholder 2"/>
            <p:cNvSpPr txBox="1"/>
            <p:nvPr/>
          </p:nvSpPr>
          <p:spPr>
            <a:xfrm>
              <a:off x="1821637"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1" name="Text Placeholder 2"/>
            <p:cNvSpPr txBox="1"/>
            <p:nvPr/>
          </p:nvSpPr>
          <p:spPr>
            <a:xfrm>
              <a:off x="2492446"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2" name="Text Placeholder 2"/>
            <p:cNvSpPr txBox="1"/>
            <p:nvPr/>
          </p:nvSpPr>
          <p:spPr>
            <a:xfrm>
              <a:off x="31526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grpSp>
        <p:nvGrpSpPr>
          <p:cNvPr id="24" name="Group 23"/>
          <p:cNvGrpSpPr/>
          <p:nvPr/>
        </p:nvGrpSpPr>
        <p:grpSpPr>
          <a:xfrm>
            <a:off x="5358130" y="6031865"/>
            <a:ext cx="3301365" cy="1022985"/>
            <a:chOff x="4444099" y="3879888"/>
            <a:chExt cx="3301431" cy="1175787"/>
          </a:xfrm>
        </p:grpSpPr>
        <p:grpSp>
          <p:nvGrpSpPr>
            <p:cNvPr id="57" name="Group 56"/>
            <p:cNvGrpSpPr/>
            <p:nvPr/>
          </p:nvGrpSpPr>
          <p:grpSpPr>
            <a:xfrm>
              <a:off x="4444099" y="4305436"/>
              <a:ext cx="1314178" cy="750239"/>
              <a:chOff x="3024188" y="3378200"/>
              <a:chExt cx="2609851" cy="2530475"/>
            </a:xfrm>
          </p:grpSpPr>
          <p:sp>
            <p:nvSpPr>
              <p:cNvPr id="76" name="Freeform 75"/>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7" name="Freeform 76"/>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58" name="Group 57"/>
            <p:cNvGrpSpPr/>
            <p:nvPr/>
          </p:nvGrpSpPr>
          <p:grpSpPr>
            <a:xfrm>
              <a:off x="5105984" y="4025776"/>
              <a:ext cx="1311780" cy="1029898"/>
              <a:chOff x="4338638" y="2257425"/>
              <a:chExt cx="2605088" cy="3651250"/>
            </a:xfrm>
          </p:grpSpPr>
          <p:sp>
            <p:nvSpPr>
              <p:cNvPr id="74" name="Freeform 73"/>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5" name="Freeform 74"/>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59" name="Group 58"/>
            <p:cNvGrpSpPr/>
            <p:nvPr/>
          </p:nvGrpSpPr>
          <p:grpSpPr>
            <a:xfrm>
              <a:off x="5771865" y="4336595"/>
              <a:ext cx="1311780" cy="719080"/>
              <a:chOff x="5661026" y="3946525"/>
              <a:chExt cx="2605088" cy="1962150"/>
            </a:xfrm>
          </p:grpSpPr>
          <p:sp>
            <p:nvSpPr>
              <p:cNvPr id="72"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3"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60" name="Group 59"/>
            <p:cNvGrpSpPr/>
            <p:nvPr/>
          </p:nvGrpSpPr>
          <p:grpSpPr>
            <a:xfrm>
              <a:off x="6431352" y="3879888"/>
              <a:ext cx="1314178" cy="1175785"/>
              <a:chOff x="6970713" y="2933700"/>
              <a:chExt cx="2609851" cy="2974975"/>
            </a:xfrm>
          </p:grpSpPr>
          <p:sp>
            <p:nvSpPr>
              <p:cNvPr id="70"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1"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61" name="Shape 1834"/>
          <p:cNvSpPr/>
          <p:nvPr/>
        </p:nvSpPr>
        <p:spPr>
          <a:xfrm>
            <a:off x="5357863"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23" name="Group 22"/>
          <p:cNvGrpSpPr/>
          <p:nvPr/>
        </p:nvGrpSpPr>
        <p:grpSpPr>
          <a:xfrm>
            <a:off x="5695318" y="7158893"/>
            <a:ext cx="2591855" cy="114215"/>
            <a:chOff x="4781553" y="5159913"/>
            <a:chExt cx="2591855" cy="114215"/>
          </a:xfrm>
        </p:grpSpPr>
        <p:sp>
          <p:nvSpPr>
            <p:cNvPr id="62" name="Text Placeholder 2"/>
            <p:cNvSpPr txBox="1"/>
            <p:nvPr/>
          </p:nvSpPr>
          <p:spPr>
            <a:xfrm>
              <a:off x="4781553" y="5159913"/>
              <a:ext cx="624889"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3" name="Text Placeholder 2"/>
            <p:cNvSpPr txBox="1"/>
            <p:nvPr/>
          </p:nvSpPr>
          <p:spPr>
            <a:xfrm>
              <a:off x="5491488"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4" name="Text Placeholder 2"/>
            <p:cNvSpPr txBox="1"/>
            <p:nvPr/>
          </p:nvSpPr>
          <p:spPr>
            <a:xfrm>
              <a:off x="61575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5" name="Text Placeholder 2"/>
            <p:cNvSpPr txBox="1"/>
            <p:nvPr/>
          </p:nvSpPr>
          <p:spPr>
            <a:xfrm>
              <a:off x="681772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grpSp>
        <p:nvGrpSpPr>
          <p:cNvPr id="27" name="Group 26"/>
          <p:cNvGrpSpPr/>
          <p:nvPr/>
        </p:nvGrpSpPr>
        <p:grpSpPr>
          <a:xfrm>
            <a:off x="9015730" y="6159500"/>
            <a:ext cx="3301365" cy="894715"/>
            <a:chOff x="8101699" y="3765152"/>
            <a:chExt cx="3301431" cy="1290523"/>
          </a:xfrm>
        </p:grpSpPr>
        <p:grpSp>
          <p:nvGrpSpPr>
            <p:cNvPr id="79" name="Group 78"/>
            <p:cNvGrpSpPr/>
            <p:nvPr/>
          </p:nvGrpSpPr>
          <p:grpSpPr>
            <a:xfrm>
              <a:off x="8101699" y="3879888"/>
              <a:ext cx="1314178" cy="1175787"/>
              <a:chOff x="3024188" y="3378200"/>
              <a:chExt cx="2609851" cy="2530475"/>
            </a:xfrm>
          </p:grpSpPr>
          <p:sp>
            <p:nvSpPr>
              <p:cNvPr id="98" name="Freeform 97"/>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9" name="Freeform 98"/>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0" name="Group 79"/>
            <p:cNvGrpSpPr/>
            <p:nvPr/>
          </p:nvGrpSpPr>
          <p:grpSpPr>
            <a:xfrm>
              <a:off x="8763584" y="4166936"/>
              <a:ext cx="1311780" cy="888737"/>
              <a:chOff x="4338638" y="2257425"/>
              <a:chExt cx="2605088" cy="3651250"/>
            </a:xfrm>
          </p:grpSpPr>
          <p:sp>
            <p:nvSpPr>
              <p:cNvPr id="96" name="Freeform 95"/>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7" name="Freeform 96"/>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1" name="Group 80"/>
            <p:cNvGrpSpPr/>
            <p:nvPr/>
          </p:nvGrpSpPr>
          <p:grpSpPr>
            <a:xfrm>
              <a:off x="9429465" y="3879888"/>
              <a:ext cx="1311780" cy="1175787"/>
              <a:chOff x="5661026" y="3946525"/>
              <a:chExt cx="2605088" cy="1962150"/>
            </a:xfrm>
          </p:grpSpPr>
          <p:sp>
            <p:nvSpPr>
              <p:cNvPr id="94"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5"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2" name="Group 81"/>
            <p:cNvGrpSpPr/>
            <p:nvPr/>
          </p:nvGrpSpPr>
          <p:grpSpPr>
            <a:xfrm>
              <a:off x="10088952" y="3765152"/>
              <a:ext cx="1314178" cy="1290522"/>
              <a:chOff x="6970713" y="2933700"/>
              <a:chExt cx="2609851" cy="2974975"/>
            </a:xfrm>
          </p:grpSpPr>
          <p:sp>
            <p:nvSpPr>
              <p:cNvPr id="92"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3"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83" name="Shape 1834"/>
          <p:cNvSpPr/>
          <p:nvPr/>
        </p:nvSpPr>
        <p:spPr>
          <a:xfrm>
            <a:off x="9015463"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26" name="Group 25"/>
          <p:cNvGrpSpPr/>
          <p:nvPr/>
        </p:nvGrpSpPr>
        <p:grpSpPr>
          <a:xfrm>
            <a:off x="9352918" y="7158893"/>
            <a:ext cx="2591855" cy="114215"/>
            <a:chOff x="8439153" y="5159913"/>
            <a:chExt cx="2591855" cy="114215"/>
          </a:xfrm>
        </p:grpSpPr>
        <p:sp>
          <p:nvSpPr>
            <p:cNvPr id="84" name="Text Placeholder 2"/>
            <p:cNvSpPr txBox="1"/>
            <p:nvPr/>
          </p:nvSpPr>
          <p:spPr>
            <a:xfrm>
              <a:off x="8439153" y="5159913"/>
              <a:ext cx="624889"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5" name="Text Placeholder 2"/>
            <p:cNvSpPr txBox="1"/>
            <p:nvPr/>
          </p:nvSpPr>
          <p:spPr>
            <a:xfrm>
              <a:off x="913956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6" name="Text Placeholder 2"/>
            <p:cNvSpPr txBox="1"/>
            <p:nvPr/>
          </p:nvSpPr>
          <p:spPr>
            <a:xfrm>
              <a:off x="98151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7" name="Text Placeholder 2"/>
            <p:cNvSpPr txBox="1"/>
            <p:nvPr/>
          </p:nvSpPr>
          <p:spPr>
            <a:xfrm>
              <a:off x="1047532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cxnSp>
        <p:nvCxnSpPr>
          <p:cNvPr id="114" name="直接连接符 113"/>
          <p:cNvCxnSpPr/>
          <p:nvPr/>
        </p:nvCxnSpPr>
        <p:spPr>
          <a:xfrm>
            <a:off x="328632" y="627534"/>
            <a:ext cx="11534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328930" y="212090"/>
            <a:ext cx="2244090" cy="337185"/>
          </a:xfrm>
          <a:prstGeom prst="rect">
            <a:avLst/>
          </a:prstGeom>
          <a:noFill/>
        </p:spPr>
        <p:txBody>
          <a:bodyPr wrap="square" rtlCol="0">
            <a:spAutoFit/>
          </a:bodyPr>
          <a:lstStyle/>
          <a:p>
            <a:r>
              <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rPr>
              <a:t>机械与汽车工程</a:t>
            </a:r>
            <a:r>
              <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rPr>
              <a:t>学院</a:t>
            </a:r>
            <a:endPar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nvSpPr>
        <p:spPr>
          <a:xfrm>
            <a:off x="2188845" y="2028190"/>
            <a:ext cx="8019415" cy="4211320"/>
          </a:xfrm>
          <a:prstGeom prst="rect">
            <a:avLst/>
          </a:prstGeom>
          <a:noFill/>
        </p:spPr>
        <p:txBody>
          <a:bodyPr wrap="square" rtlCol="0" anchor="t">
            <a:noAutofit/>
          </a:bodyPr>
          <a:p>
            <a:r>
              <a:rPr lang="zh-CN" altLang="en-US" b="1">
                <a:sym typeface="+mn-ea"/>
              </a:rPr>
              <a:t>第二十八条违背考试公平、公正原则，以不正当手段获得或试图获取试题、答案、考试成绩，有以下行为之一的，认定为考试作弊，给予下列处分:</a:t>
            </a:r>
            <a:endParaRPr lang="zh-CN" altLang="en-US" b="1"/>
          </a:p>
          <a:p>
            <a:pPr indent="406400" algn="just" fontAlgn="auto">
              <a:lnSpc>
                <a:spcPct val="150000"/>
              </a:lnSpc>
              <a:extLst>
                <a:ext uri="{35155182-B16C-46BC-9424-99874614C6A1}">
                  <wpsdc:indentchars xmlns:wpsdc="http://www.wps.cn/officeDocument/2017/drawingmlCustomData" val="200" checksum="1740828767"/>
                </a:ext>
              </a:extLst>
            </a:pPr>
            <a:r>
              <a:rPr lang="zh-CN" altLang="en-US" sz="1600">
                <a:sym typeface="+mn-ea"/>
              </a:rPr>
              <a:t>(一)</a:t>
            </a:r>
            <a:r>
              <a:rPr lang="zh-CN" altLang="en-US" sz="1600">
                <a:highlight>
                  <a:srgbClr val="FFFF00"/>
                </a:highlight>
                <a:sym typeface="+mn-ea"/>
              </a:rPr>
              <a:t>闭卷考试</a:t>
            </a:r>
            <a:r>
              <a:rPr lang="zh-CN" altLang="en-US" sz="1600">
                <a:sym typeface="+mn-ea"/>
              </a:rPr>
              <a:t>中携带与考试内容相关的文字材料或存储有与考试内容相关资料的</a:t>
            </a:r>
            <a:r>
              <a:rPr lang="zh-CN" altLang="en-US" sz="1600">
                <a:highlight>
                  <a:srgbClr val="FF0000"/>
                </a:highlight>
                <a:sym typeface="+mn-ea"/>
              </a:rPr>
              <a:t>电子设备</a:t>
            </a:r>
            <a:r>
              <a:rPr lang="zh-CN" altLang="en-US" sz="1600">
                <a:sym typeface="+mn-ea"/>
              </a:rPr>
              <a:t>参加考试的，或在考试过程中</a:t>
            </a:r>
            <a:r>
              <a:rPr lang="zh-CN" altLang="en-US" sz="1600">
                <a:highlight>
                  <a:srgbClr val="FF0000"/>
                </a:highlight>
                <a:sym typeface="+mn-ea"/>
              </a:rPr>
              <a:t>违规使用电子工具或使用通讯工具</a:t>
            </a:r>
            <a:r>
              <a:rPr lang="zh-CN" altLang="en-US" sz="1600">
                <a:sym typeface="+mn-ea"/>
              </a:rPr>
              <a:t>的，给予记过处分。</a:t>
            </a:r>
            <a:endParaRPr lang="zh-CN" altLang="en-US" sz="1600"/>
          </a:p>
          <a:p>
            <a:pPr indent="406400" algn="just" fontAlgn="auto">
              <a:lnSpc>
                <a:spcPct val="150000"/>
              </a:lnSpc>
              <a:extLst>
                <a:ext uri="{35155182-B16C-46BC-9424-99874614C6A1}">
                  <wpsdc:indentchars xmlns:wpsdc="http://www.wps.cn/officeDocument/2017/drawingmlCustomData" val="200" checksum="1740828767"/>
                </a:ext>
              </a:extLst>
            </a:pPr>
            <a:r>
              <a:rPr lang="zh-CN" altLang="en-US" sz="1600">
                <a:sym typeface="+mn-ea"/>
              </a:rPr>
              <a:t>(二)</a:t>
            </a:r>
            <a:r>
              <a:rPr lang="zh-CN" altLang="en-US" sz="1600">
                <a:highlight>
                  <a:srgbClr val="FF0000"/>
                </a:highlight>
                <a:sym typeface="+mn-ea"/>
              </a:rPr>
              <a:t>抄袭或协助他人抄袭</a:t>
            </a:r>
            <a:r>
              <a:rPr lang="zh-CN" altLang="en-US" sz="1600">
                <a:sym typeface="+mn-ea"/>
              </a:rPr>
              <a:t>试题答案或与考试内容相关资料的，或在考试过程中互相</a:t>
            </a:r>
            <a:r>
              <a:rPr lang="zh-CN" altLang="en-US" sz="1600">
                <a:highlight>
                  <a:srgbClr val="FFFF00"/>
                </a:highlight>
                <a:sym typeface="+mn-ea"/>
              </a:rPr>
              <a:t>传递交换试卷及答案的，或抢夺、窃取他人试卷、答卷或者强迫他人为自己抄袭</a:t>
            </a:r>
            <a:r>
              <a:rPr lang="zh-CN" altLang="en-US" sz="1600">
                <a:sym typeface="+mn-ea"/>
              </a:rPr>
              <a:t>提供方便的，或评卷过程中发现</a:t>
            </a:r>
            <a:r>
              <a:rPr lang="zh-CN" altLang="en-US" sz="1600">
                <a:highlight>
                  <a:srgbClr val="FFFF00"/>
                </a:highlight>
                <a:sym typeface="+mn-ea"/>
              </a:rPr>
              <a:t>答卷雷同且经核实作弊</a:t>
            </a:r>
            <a:r>
              <a:rPr lang="zh-CN" altLang="en-US" sz="1600">
                <a:sym typeface="+mn-ea"/>
              </a:rPr>
              <a:t>的，给予记过处分。</a:t>
            </a:r>
            <a:endParaRPr lang="zh-CN" altLang="en-US" sz="1600"/>
          </a:p>
          <a:p>
            <a:pPr indent="406400" algn="just" fontAlgn="auto">
              <a:lnSpc>
                <a:spcPct val="150000"/>
              </a:lnSpc>
              <a:extLst>
                <a:ext uri="{35155182-B16C-46BC-9424-99874614C6A1}">
                  <wpsdc:indentchars xmlns:wpsdc="http://www.wps.cn/officeDocument/2017/drawingmlCustomData" val="200" checksum="1740828767"/>
                </a:ext>
              </a:extLst>
            </a:pPr>
            <a:r>
              <a:rPr lang="zh-CN" altLang="en-US" sz="1600">
                <a:sym typeface="+mn-ea"/>
              </a:rPr>
              <a:t>(三)由</a:t>
            </a:r>
            <a:r>
              <a:rPr lang="zh-CN" altLang="en-US" sz="1600">
                <a:highlight>
                  <a:srgbClr val="FF0000"/>
                </a:highlight>
                <a:sym typeface="+mn-ea"/>
              </a:rPr>
              <a:t>他人代替考试或替他人考试</a:t>
            </a:r>
            <a:r>
              <a:rPr lang="zh-CN" altLang="en-US" sz="1600">
                <a:sym typeface="+mn-ea"/>
              </a:rPr>
              <a:t>的，或参与(为首者按第四款处理)</a:t>
            </a:r>
            <a:r>
              <a:rPr lang="zh-CN" altLang="en-US" sz="1600">
                <a:highlight>
                  <a:srgbClr val="FF0000"/>
                </a:highlight>
                <a:sym typeface="+mn-ea"/>
              </a:rPr>
              <a:t>团伙作弊</a:t>
            </a:r>
            <a:r>
              <a:rPr lang="zh-CN" altLang="en-US" sz="1600">
                <a:sym typeface="+mn-ea"/>
              </a:rPr>
              <a:t>的，或</a:t>
            </a:r>
            <a:r>
              <a:rPr lang="zh-CN" altLang="en-US" sz="1600">
                <a:highlight>
                  <a:srgbClr val="FF0000"/>
                </a:highlight>
                <a:sym typeface="+mn-ea"/>
              </a:rPr>
              <a:t>组织利用网络、通讯设备或其他器材发送、接收考试相关内容</a:t>
            </a:r>
            <a:r>
              <a:rPr lang="zh-CN" altLang="en-US" sz="1600">
                <a:sym typeface="+mn-ea"/>
              </a:rPr>
              <a:t>的，给予留校察看处分。</a:t>
            </a:r>
            <a:endParaRPr lang="zh-CN" altLang="en-US" sz="1600">
              <a:sym typeface="+mn-ea"/>
            </a:endParaRPr>
          </a:p>
        </p:txBody>
      </p:sp>
      <p:sp>
        <p:nvSpPr>
          <p:cNvPr id="30" name="文本框 29"/>
          <p:cNvSpPr txBox="1"/>
          <p:nvPr>
            <p:custDataLst>
              <p:tags r:id="rId1"/>
            </p:custDataLst>
          </p:nvPr>
        </p:nvSpPr>
        <p:spPr>
          <a:xfrm>
            <a:off x="683895" y="1189990"/>
            <a:ext cx="10823575" cy="588645"/>
          </a:xfrm>
          <a:prstGeom prst="rect">
            <a:avLst/>
          </a:prstGeom>
          <a:noFill/>
        </p:spPr>
        <p:txBody>
          <a:bodyPr wrap="square" rtlCol="0">
            <a:noAutofit/>
          </a:bodyPr>
          <a:p>
            <a:pPr algn="ctr"/>
            <a:r>
              <a:rPr lang="zh-CN" altLang="en-US" sz="2800" dirty="0">
                <a:solidFill>
                  <a:srgbClr val="687784"/>
                </a:solidFill>
                <a:latin typeface="华文中宋" panose="02010600040101010101" charset="-122"/>
                <a:ea typeface="华文中宋" panose="02010600040101010101" charset="-122"/>
                <a:cs typeface="华文中宋" panose="02010600040101010101" charset="-122"/>
              </a:rPr>
              <a:t>根据《浙江水利水电学院 学生违</a:t>
            </a:r>
            <a:r>
              <a:rPr lang="zh-CN" altLang="en-US" sz="2800" dirty="0">
                <a:solidFill>
                  <a:srgbClr val="687784"/>
                </a:solidFill>
                <a:latin typeface="华文中宋" panose="02010600040101010101" charset="-122"/>
                <a:ea typeface="华文中宋" panose="02010600040101010101" charset="-122"/>
                <a:cs typeface="华文中宋" panose="02010600040101010101" charset="-122"/>
              </a:rPr>
              <a:t>纪处分规定》第三</a:t>
            </a:r>
            <a:r>
              <a:rPr lang="zh-CN" altLang="en-US" sz="2800" dirty="0">
                <a:solidFill>
                  <a:srgbClr val="687784"/>
                </a:solidFill>
                <a:latin typeface="华文中宋" panose="02010600040101010101" charset="-122"/>
                <a:ea typeface="华文中宋" panose="02010600040101010101" charset="-122"/>
                <a:cs typeface="华文中宋" panose="02010600040101010101" charset="-122"/>
              </a:rPr>
              <a:t>章</a:t>
            </a:r>
            <a:endParaRPr lang="zh-CN" altLang="en-US" sz="2800" dirty="0">
              <a:solidFill>
                <a:srgbClr val="687784"/>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97539" y="5764132"/>
            <a:ext cx="3301431" cy="1290523"/>
            <a:chOff x="783774" y="3765152"/>
            <a:chExt cx="3301431" cy="1290523"/>
          </a:xfrm>
        </p:grpSpPr>
        <p:grpSp>
          <p:nvGrpSpPr>
            <p:cNvPr id="6" name="Group 5"/>
            <p:cNvGrpSpPr/>
            <p:nvPr/>
          </p:nvGrpSpPr>
          <p:grpSpPr>
            <a:xfrm>
              <a:off x="783774" y="4128318"/>
              <a:ext cx="1314178" cy="927357"/>
              <a:chOff x="3024188" y="3378200"/>
              <a:chExt cx="2609851" cy="2530475"/>
            </a:xfrm>
          </p:grpSpPr>
          <p:sp>
            <p:nvSpPr>
              <p:cNvPr id="7" name="Freeform 6"/>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8" name="Freeform 7"/>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9" name="Group 8"/>
            <p:cNvGrpSpPr/>
            <p:nvPr/>
          </p:nvGrpSpPr>
          <p:grpSpPr>
            <a:xfrm>
              <a:off x="1445659" y="4025776"/>
              <a:ext cx="1311780" cy="1029898"/>
              <a:chOff x="4338638" y="2257425"/>
              <a:chExt cx="2605088" cy="3651250"/>
            </a:xfrm>
          </p:grpSpPr>
          <p:sp>
            <p:nvSpPr>
              <p:cNvPr id="10"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1"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12" name="Group 11"/>
            <p:cNvGrpSpPr/>
            <p:nvPr/>
          </p:nvGrpSpPr>
          <p:grpSpPr>
            <a:xfrm>
              <a:off x="2111540" y="4025776"/>
              <a:ext cx="1311780" cy="1029899"/>
              <a:chOff x="5661026" y="3946525"/>
              <a:chExt cx="2605088" cy="1962150"/>
            </a:xfrm>
          </p:grpSpPr>
          <p:sp>
            <p:nvSpPr>
              <p:cNvPr id="13"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4"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15" name="Group 14"/>
            <p:cNvGrpSpPr/>
            <p:nvPr/>
          </p:nvGrpSpPr>
          <p:grpSpPr>
            <a:xfrm>
              <a:off x="2771027" y="3765152"/>
              <a:ext cx="1314178" cy="1290522"/>
              <a:chOff x="6970713" y="2933700"/>
              <a:chExt cx="2609851" cy="2974975"/>
            </a:xfrm>
          </p:grpSpPr>
          <p:sp>
            <p:nvSpPr>
              <p:cNvPr id="16"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7"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18" name="Shape 1834"/>
          <p:cNvSpPr/>
          <p:nvPr/>
        </p:nvSpPr>
        <p:spPr>
          <a:xfrm>
            <a:off x="1697538"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3" name="Group 2"/>
          <p:cNvGrpSpPr/>
          <p:nvPr/>
        </p:nvGrpSpPr>
        <p:grpSpPr>
          <a:xfrm>
            <a:off x="2035337" y="7158893"/>
            <a:ext cx="2586748" cy="114215"/>
            <a:chOff x="1121572" y="5159913"/>
            <a:chExt cx="2586748" cy="114215"/>
          </a:xfrm>
        </p:grpSpPr>
        <p:sp>
          <p:nvSpPr>
            <p:cNvPr id="19" name="Text Placeholder 2"/>
            <p:cNvSpPr txBox="1"/>
            <p:nvPr/>
          </p:nvSpPr>
          <p:spPr>
            <a:xfrm>
              <a:off x="1121572" y="5159913"/>
              <a:ext cx="634071"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0" name="Text Placeholder 2"/>
            <p:cNvSpPr txBox="1"/>
            <p:nvPr/>
          </p:nvSpPr>
          <p:spPr>
            <a:xfrm>
              <a:off x="1821637"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1" name="Text Placeholder 2"/>
            <p:cNvSpPr txBox="1"/>
            <p:nvPr/>
          </p:nvSpPr>
          <p:spPr>
            <a:xfrm>
              <a:off x="2492446"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2" name="Text Placeholder 2"/>
            <p:cNvSpPr txBox="1"/>
            <p:nvPr/>
          </p:nvSpPr>
          <p:spPr>
            <a:xfrm>
              <a:off x="31526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grpSp>
        <p:nvGrpSpPr>
          <p:cNvPr id="24" name="Group 23"/>
          <p:cNvGrpSpPr/>
          <p:nvPr/>
        </p:nvGrpSpPr>
        <p:grpSpPr>
          <a:xfrm>
            <a:off x="5357864" y="5878868"/>
            <a:ext cx="3301431" cy="1175787"/>
            <a:chOff x="4444099" y="3879888"/>
            <a:chExt cx="3301431" cy="1175787"/>
          </a:xfrm>
        </p:grpSpPr>
        <p:grpSp>
          <p:nvGrpSpPr>
            <p:cNvPr id="57" name="Group 56"/>
            <p:cNvGrpSpPr/>
            <p:nvPr/>
          </p:nvGrpSpPr>
          <p:grpSpPr>
            <a:xfrm>
              <a:off x="4444099" y="4305436"/>
              <a:ext cx="1314178" cy="750239"/>
              <a:chOff x="3024188" y="3378200"/>
              <a:chExt cx="2609851" cy="2530475"/>
            </a:xfrm>
          </p:grpSpPr>
          <p:sp>
            <p:nvSpPr>
              <p:cNvPr id="76" name="Freeform 75"/>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7" name="Freeform 76"/>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58" name="Group 57"/>
            <p:cNvGrpSpPr/>
            <p:nvPr/>
          </p:nvGrpSpPr>
          <p:grpSpPr>
            <a:xfrm>
              <a:off x="5105984" y="4025776"/>
              <a:ext cx="1311780" cy="1029898"/>
              <a:chOff x="4338638" y="2257425"/>
              <a:chExt cx="2605088" cy="3651250"/>
            </a:xfrm>
          </p:grpSpPr>
          <p:sp>
            <p:nvSpPr>
              <p:cNvPr id="74" name="Freeform 73"/>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5" name="Freeform 74"/>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59" name="Group 58"/>
            <p:cNvGrpSpPr/>
            <p:nvPr/>
          </p:nvGrpSpPr>
          <p:grpSpPr>
            <a:xfrm>
              <a:off x="5771865" y="4336595"/>
              <a:ext cx="1311780" cy="719080"/>
              <a:chOff x="5661026" y="3946525"/>
              <a:chExt cx="2605088" cy="1962150"/>
            </a:xfrm>
          </p:grpSpPr>
          <p:sp>
            <p:nvSpPr>
              <p:cNvPr id="72"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3"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60" name="Group 59"/>
            <p:cNvGrpSpPr/>
            <p:nvPr/>
          </p:nvGrpSpPr>
          <p:grpSpPr>
            <a:xfrm>
              <a:off x="6431352" y="3879888"/>
              <a:ext cx="1314178" cy="1175785"/>
              <a:chOff x="6970713" y="2933700"/>
              <a:chExt cx="2609851" cy="2974975"/>
            </a:xfrm>
          </p:grpSpPr>
          <p:sp>
            <p:nvSpPr>
              <p:cNvPr id="70"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1"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61" name="Shape 1834"/>
          <p:cNvSpPr/>
          <p:nvPr/>
        </p:nvSpPr>
        <p:spPr>
          <a:xfrm>
            <a:off x="5357863"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23" name="Group 22"/>
          <p:cNvGrpSpPr/>
          <p:nvPr/>
        </p:nvGrpSpPr>
        <p:grpSpPr>
          <a:xfrm>
            <a:off x="5695318" y="7158893"/>
            <a:ext cx="2591855" cy="114215"/>
            <a:chOff x="4781553" y="5159913"/>
            <a:chExt cx="2591855" cy="114215"/>
          </a:xfrm>
        </p:grpSpPr>
        <p:sp>
          <p:nvSpPr>
            <p:cNvPr id="62" name="Text Placeholder 2"/>
            <p:cNvSpPr txBox="1"/>
            <p:nvPr/>
          </p:nvSpPr>
          <p:spPr>
            <a:xfrm>
              <a:off x="4781553" y="5159913"/>
              <a:ext cx="624889"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3" name="Text Placeholder 2"/>
            <p:cNvSpPr txBox="1"/>
            <p:nvPr/>
          </p:nvSpPr>
          <p:spPr>
            <a:xfrm>
              <a:off x="5491488"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4" name="Text Placeholder 2"/>
            <p:cNvSpPr txBox="1"/>
            <p:nvPr/>
          </p:nvSpPr>
          <p:spPr>
            <a:xfrm>
              <a:off x="61575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5" name="Text Placeholder 2"/>
            <p:cNvSpPr txBox="1"/>
            <p:nvPr/>
          </p:nvSpPr>
          <p:spPr>
            <a:xfrm>
              <a:off x="681772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grpSp>
        <p:nvGrpSpPr>
          <p:cNvPr id="27" name="Group 26"/>
          <p:cNvGrpSpPr/>
          <p:nvPr/>
        </p:nvGrpSpPr>
        <p:grpSpPr>
          <a:xfrm>
            <a:off x="9015464" y="5764132"/>
            <a:ext cx="3301431" cy="1290523"/>
            <a:chOff x="8101699" y="3765152"/>
            <a:chExt cx="3301431" cy="1290523"/>
          </a:xfrm>
        </p:grpSpPr>
        <p:grpSp>
          <p:nvGrpSpPr>
            <p:cNvPr id="79" name="Group 78"/>
            <p:cNvGrpSpPr/>
            <p:nvPr/>
          </p:nvGrpSpPr>
          <p:grpSpPr>
            <a:xfrm>
              <a:off x="8101699" y="3879888"/>
              <a:ext cx="1314178" cy="1175787"/>
              <a:chOff x="3024188" y="3378200"/>
              <a:chExt cx="2609851" cy="2530475"/>
            </a:xfrm>
          </p:grpSpPr>
          <p:sp>
            <p:nvSpPr>
              <p:cNvPr id="98" name="Freeform 97"/>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9" name="Freeform 98"/>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0" name="Group 79"/>
            <p:cNvGrpSpPr/>
            <p:nvPr/>
          </p:nvGrpSpPr>
          <p:grpSpPr>
            <a:xfrm>
              <a:off x="8763584" y="4166936"/>
              <a:ext cx="1311780" cy="888737"/>
              <a:chOff x="4338638" y="2257425"/>
              <a:chExt cx="2605088" cy="3651250"/>
            </a:xfrm>
          </p:grpSpPr>
          <p:sp>
            <p:nvSpPr>
              <p:cNvPr id="96" name="Freeform 95"/>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7" name="Freeform 96"/>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1" name="Group 80"/>
            <p:cNvGrpSpPr/>
            <p:nvPr/>
          </p:nvGrpSpPr>
          <p:grpSpPr>
            <a:xfrm>
              <a:off x="9429465" y="3879888"/>
              <a:ext cx="1311780" cy="1175787"/>
              <a:chOff x="5661026" y="3946525"/>
              <a:chExt cx="2605088" cy="1962150"/>
            </a:xfrm>
          </p:grpSpPr>
          <p:sp>
            <p:nvSpPr>
              <p:cNvPr id="94"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5"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2" name="Group 81"/>
            <p:cNvGrpSpPr/>
            <p:nvPr/>
          </p:nvGrpSpPr>
          <p:grpSpPr>
            <a:xfrm>
              <a:off x="10088952" y="3765152"/>
              <a:ext cx="1314178" cy="1290522"/>
              <a:chOff x="6970713" y="2933700"/>
              <a:chExt cx="2609851" cy="2974975"/>
            </a:xfrm>
          </p:grpSpPr>
          <p:sp>
            <p:nvSpPr>
              <p:cNvPr id="92"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3"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83" name="Shape 1834"/>
          <p:cNvSpPr/>
          <p:nvPr/>
        </p:nvSpPr>
        <p:spPr>
          <a:xfrm>
            <a:off x="9015463"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26" name="Group 25"/>
          <p:cNvGrpSpPr/>
          <p:nvPr/>
        </p:nvGrpSpPr>
        <p:grpSpPr>
          <a:xfrm>
            <a:off x="9352918" y="7158893"/>
            <a:ext cx="2591855" cy="114215"/>
            <a:chOff x="8439153" y="5159913"/>
            <a:chExt cx="2591855" cy="114215"/>
          </a:xfrm>
        </p:grpSpPr>
        <p:sp>
          <p:nvSpPr>
            <p:cNvPr id="84" name="Text Placeholder 2"/>
            <p:cNvSpPr txBox="1"/>
            <p:nvPr/>
          </p:nvSpPr>
          <p:spPr>
            <a:xfrm>
              <a:off x="8439153" y="5159913"/>
              <a:ext cx="624889"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5" name="Text Placeholder 2"/>
            <p:cNvSpPr txBox="1"/>
            <p:nvPr/>
          </p:nvSpPr>
          <p:spPr>
            <a:xfrm>
              <a:off x="913956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6" name="Text Placeholder 2"/>
            <p:cNvSpPr txBox="1"/>
            <p:nvPr/>
          </p:nvSpPr>
          <p:spPr>
            <a:xfrm>
              <a:off x="98151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7" name="Text Placeholder 2"/>
            <p:cNvSpPr txBox="1"/>
            <p:nvPr/>
          </p:nvSpPr>
          <p:spPr>
            <a:xfrm>
              <a:off x="1047532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cxnSp>
        <p:nvCxnSpPr>
          <p:cNvPr id="114" name="直接连接符 113"/>
          <p:cNvCxnSpPr/>
          <p:nvPr/>
        </p:nvCxnSpPr>
        <p:spPr>
          <a:xfrm>
            <a:off x="328632" y="627534"/>
            <a:ext cx="11534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328930" y="212090"/>
            <a:ext cx="2244090" cy="337185"/>
          </a:xfrm>
          <a:prstGeom prst="rect">
            <a:avLst/>
          </a:prstGeom>
          <a:noFill/>
        </p:spPr>
        <p:txBody>
          <a:bodyPr wrap="square" rtlCol="0">
            <a:spAutoFit/>
          </a:bodyPr>
          <a:lstStyle/>
          <a:p>
            <a:r>
              <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rPr>
              <a:t>机械与汽车工程</a:t>
            </a:r>
            <a:r>
              <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rPr>
              <a:t>学院</a:t>
            </a:r>
            <a:endPar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endParaRPr>
          </a:p>
        </p:txBody>
      </p:sp>
      <p:sp>
        <p:nvSpPr>
          <p:cNvPr id="30" name="文本框 29"/>
          <p:cNvSpPr txBox="1"/>
          <p:nvPr/>
        </p:nvSpPr>
        <p:spPr>
          <a:xfrm>
            <a:off x="565785" y="1189990"/>
            <a:ext cx="11226800" cy="521970"/>
          </a:xfrm>
          <a:prstGeom prst="rect">
            <a:avLst/>
          </a:prstGeom>
          <a:noFill/>
        </p:spPr>
        <p:txBody>
          <a:bodyPr wrap="square" rtlCol="0">
            <a:spAutoFit/>
          </a:bodyPr>
          <a:p>
            <a:pPr algn="ctr"/>
            <a:r>
              <a:rPr lang="zh-CN" altLang="en-US" sz="2800" dirty="0">
                <a:solidFill>
                  <a:srgbClr val="687784"/>
                </a:solidFill>
                <a:latin typeface="华文中宋" panose="02010600040101010101" charset="-122"/>
                <a:ea typeface="华文中宋" panose="02010600040101010101" charset="-122"/>
                <a:cs typeface="华文中宋" panose="02010600040101010101" charset="-122"/>
              </a:rPr>
              <a:t>根据《浙江水利水电学院 学士学位授予工作实施细则》</a:t>
            </a:r>
            <a:r>
              <a:rPr lang="en-US" altLang="zh-CN" sz="2800" dirty="0">
                <a:solidFill>
                  <a:srgbClr val="687784"/>
                </a:solidFill>
                <a:latin typeface="华文中宋" panose="02010600040101010101" charset="-122"/>
                <a:ea typeface="华文中宋" panose="02010600040101010101" charset="-122"/>
                <a:cs typeface="华文中宋" panose="02010600040101010101" charset="-122"/>
              </a:rPr>
              <a:t>2022</a:t>
            </a:r>
            <a:r>
              <a:rPr lang="zh-CN" altLang="en-US" sz="2800" dirty="0">
                <a:solidFill>
                  <a:srgbClr val="687784"/>
                </a:solidFill>
                <a:latin typeface="华文中宋" panose="02010600040101010101" charset="-122"/>
                <a:ea typeface="华文中宋" panose="02010600040101010101" charset="-122"/>
                <a:cs typeface="华文中宋" panose="02010600040101010101" charset="-122"/>
              </a:rPr>
              <a:t>版第三条</a:t>
            </a:r>
            <a:endParaRPr lang="zh-CN" altLang="en-US"/>
          </a:p>
        </p:txBody>
      </p:sp>
      <p:sp>
        <p:nvSpPr>
          <p:cNvPr id="25" name="文本框 24"/>
          <p:cNvSpPr txBox="1"/>
          <p:nvPr/>
        </p:nvSpPr>
        <p:spPr>
          <a:xfrm>
            <a:off x="1899920" y="1993265"/>
            <a:ext cx="8153400" cy="3420110"/>
          </a:xfrm>
          <a:prstGeom prst="rect">
            <a:avLst/>
          </a:prstGeom>
          <a:noFill/>
        </p:spPr>
        <p:txBody>
          <a:bodyPr wrap="square" rtlCol="0" anchor="t">
            <a:noAutofit/>
          </a:bodyPr>
          <a:p>
            <a:r>
              <a:rPr lang="zh-CN" altLang="en-US" b="1"/>
              <a:t>第三条 凡具有下列情况之一者，不授予学士学位:</a:t>
            </a:r>
            <a:endParaRPr lang="zh-CN" altLang="en-US" b="1"/>
          </a:p>
          <a:p>
            <a:pPr indent="457200" algn="just" fontAlgn="auto">
              <a:lnSpc>
                <a:spcPct val="150000"/>
              </a:lnSpc>
              <a:extLst>
                <a:ext uri="{35155182-B16C-46BC-9424-99874614C6A1}">
                  <wpsdc:indentchars xmlns:wpsdc="http://www.wps.cn/officeDocument/2017/drawingmlCustomData" val="200" checksum="59296752"/>
                </a:ext>
              </a:extLst>
            </a:pPr>
            <a:r>
              <a:rPr lang="zh-CN" altLang="en-US"/>
              <a:t>(一)不符合《中华人民共和国学位条例》规定的政治条件，经说服教育仍无明显悔改表现者；</a:t>
            </a:r>
            <a:endParaRPr lang="zh-CN" altLang="en-US"/>
          </a:p>
          <a:p>
            <a:pPr indent="457200" algn="just" fontAlgn="auto">
              <a:lnSpc>
                <a:spcPct val="150000"/>
              </a:lnSpc>
              <a:extLst>
                <a:ext uri="{35155182-B16C-46BC-9424-99874614C6A1}">
                  <wpsdc:indentchars xmlns:wpsdc="http://www.wps.cn/officeDocument/2017/drawingmlCustomData" val="200" checksum="59296752"/>
                </a:ext>
              </a:extLst>
            </a:pPr>
            <a:r>
              <a:rPr lang="zh-CN" altLang="en-US"/>
              <a:t>(二)未获得本科毕业证书者；</a:t>
            </a:r>
            <a:endParaRPr lang="zh-CN" altLang="en-US"/>
          </a:p>
          <a:p>
            <a:pPr indent="457200" algn="just" fontAlgn="auto">
              <a:lnSpc>
                <a:spcPct val="150000"/>
              </a:lnSpc>
              <a:extLst>
                <a:ext uri="{35155182-B16C-46BC-9424-99874614C6A1}">
                  <wpsdc:indentchars xmlns:wpsdc="http://www.wps.cn/officeDocument/2017/drawingmlCustomData" val="200" checksum="59296752"/>
                </a:ext>
              </a:extLst>
            </a:pPr>
            <a:r>
              <a:rPr lang="zh-CN" altLang="en-US"/>
              <a:t>(三)课程(公共选修课除外)平均学分绩点低于2</a:t>
            </a:r>
            <a:r>
              <a:rPr lang="en-US" altLang="zh-CN"/>
              <a:t>.</a:t>
            </a:r>
            <a:r>
              <a:rPr lang="zh-CN" altLang="en-US"/>
              <a:t>0；</a:t>
            </a:r>
            <a:endParaRPr lang="zh-CN" altLang="en-US"/>
          </a:p>
          <a:p>
            <a:pPr indent="457200" algn="just" fontAlgn="auto">
              <a:lnSpc>
                <a:spcPct val="150000"/>
              </a:lnSpc>
              <a:extLst>
                <a:ext uri="{35155182-B16C-46BC-9424-99874614C6A1}">
                  <wpsdc:indentchars xmlns:wpsdc="http://www.wps.cn/officeDocument/2017/drawingmlCustomData" val="200" checksum="59296752"/>
                </a:ext>
              </a:extLst>
            </a:pPr>
            <a:r>
              <a:rPr lang="zh-CN" altLang="en-US"/>
              <a:t>(四)因学习违纪(</a:t>
            </a:r>
            <a:r>
              <a:rPr lang="zh-CN" altLang="en-US">
                <a:highlight>
                  <a:srgbClr val="FF0000"/>
                </a:highlight>
              </a:rPr>
              <a:t>旷课、考试作弊</a:t>
            </a:r>
            <a:r>
              <a:rPr lang="zh-CN" altLang="en-US"/>
              <a:t>)及其他违反学术道德规范行为，受到“记过”及以上处分者</a:t>
            </a:r>
            <a:r>
              <a:rPr lang="en-US" altLang="zh-CN"/>
              <a:t> </a:t>
            </a:r>
            <a:r>
              <a:rPr lang="zh-CN" altLang="en-US"/>
              <a:t>；</a:t>
            </a:r>
            <a:endParaRPr lang="zh-CN" altLang="en-US"/>
          </a:p>
          <a:p>
            <a:pPr indent="457200" algn="just" fontAlgn="auto">
              <a:lnSpc>
                <a:spcPct val="150000"/>
              </a:lnSpc>
              <a:extLst>
                <a:ext uri="{35155182-B16C-46BC-9424-99874614C6A1}">
                  <wpsdc:indentchars xmlns:wpsdc="http://www.wps.cn/officeDocument/2017/drawingmlCustomData" val="200" checksum="59296752"/>
                </a:ext>
              </a:extLst>
            </a:pPr>
            <a:r>
              <a:rPr lang="zh-CN" altLang="en-US"/>
              <a:t>(五)由于其他原因，经校学位评定委员会审定不能授予学士学位者。</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97539" y="5764132"/>
            <a:ext cx="3301431" cy="1290523"/>
            <a:chOff x="783774" y="3765152"/>
            <a:chExt cx="3301431" cy="1290523"/>
          </a:xfrm>
        </p:grpSpPr>
        <p:grpSp>
          <p:nvGrpSpPr>
            <p:cNvPr id="6" name="Group 5"/>
            <p:cNvGrpSpPr/>
            <p:nvPr/>
          </p:nvGrpSpPr>
          <p:grpSpPr>
            <a:xfrm>
              <a:off x="783774" y="4128318"/>
              <a:ext cx="1314178" cy="927357"/>
              <a:chOff x="3024188" y="3378200"/>
              <a:chExt cx="2609851" cy="2530475"/>
            </a:xfrm>
          </p:grpSpPr>
          <p:sp>
            <p:nvSpPr>
              <p:cNvPr id="7" name="Freeform 6"/>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8" name="Freeform 7"/>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9" name="Group 8"/>
            <p:cNvGrpSpPr/>
            <p:nvPr/>
          </p:nvGrpSpPr>
          <p:grpSpPr>
            <a:xfrm>
              <a:off x="1445659" y="4025776"/>
              <a:ext cx="1311780" cy="1029898"/>
              <a:chOff x="4338638" y="2257425"/>
              <a:chExt cx="2605088" cy="3651250"/>
            </a:xfrm>
          </p:grpSpPr>
          <p:sp>
            <p:nvSpPr>
              <p:cNvPr id="10"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1"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12" name="Group 11"/>
            <p:cNvGrpSpPr/>
            <p:nvPr/>
          </p:nvGrpSpPr>
          <p:grpSpPr>
            <a:xfrm>
              <a:off x="2111540" y="4025776"/>
              <a:ext cx="1311780" cy="1029899"/>
              <a:chOff x="5661026" y="3946525"/>
              <a:chExt cx="2605088" cy="1962150"/>
            </a:xfrm>
          </p:grpSpPr>
          <p:sp>
            <p:nvSpPr>
              <p:cNvPr id="13"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4"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15" name="Group 14"/>
            <p:cNvGrpSpPr/>
            <p:nvPr/>
          </p:nvGrpSpPr>
          <p:grpSpPr>
            <a:xfrm>
              <a:off x="2771027" y="3765152"/>
              <a:ext cx="1314178" cy="1290522"/>
              <a:chOff x="6970713" y="2933700"/>
              <a:chExt cx="2609851" cy="2974975"/>
            </a:xfrm>
          </p:grpSpPr>
          <p:sp>
            <p:nvSpPr>
              <p:cNvPr id="16"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7"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18" name="Shape 1834"/>
          <p:cNvSpPr/>
          <p:nvPr/>
        </p:nvSpPr>
        <p:spPr>
          <a:xfrm>
            <a:off x="1697538"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3" name="Group 2"/>
          <p:cNvGrpSpPr/>
          <p:nvPr/>
        </p:nvGrpSpPr>
        <p:grpSpPr>
          <a:xfrm>
            <a:off x="2035337" y="7158893"/>
            <a:ext cx="2586748" cy="114215"/>
            <a:chOff x="1121572" y="5159913"/>
            <a:chExt cx="2586748" cy="114215"/>
          </a:xfrm>
        </p:grpSpPr>
        <p:sp>
          <p:nvSpPr>
            <p:cNvPr id="19" name="Text Placeholder 2"/>
            <p:cNvSpPr txBox="1"/>
            <p:nvPr/>
          </p:nvSpPr>
          <p:spPr>
            <a:xfrm>
              <a:off x="1121572" y="5159913"/>
              <a:ext cx="634071"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0" name="Text Placeholder 2"/>
            <p:cNvSpPr txBox="1"/>
            <p:nvPr/>
          </p:nvSpPr>
          <p:spPr>
            <a:xfrm>
              <a:off x="1821637"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1" name="Text Placeholder 2"/>
            <p:cNvSpPr txBox="1"/>
            <p:nvPr/>
          </p:nvSpPr>
          <p:spPr>
            <a:xfrm>
              <a:off x="2492446"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2" name="Text Placeholder 2"/>
            <p:cNvSpPr txBox="1"/>
            <p:nvPr/>
          </p:nvSpPr>
          <p:spPr>
            <a:xfrm>
              <a:off x="31526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grpSp>
        <p:nvGrpSpPr>
          <p:cNvPr id="24" name="Group 23"/>
          <p:cNvGrpSpPr/>
          <p:nvPr/>
        </p:nvGrpSpPr>
        <p:grpSpPr>
          <a:xfrm>
            <a:off x="5357864" y="5878868"/>
            <a:ext cx="3301431" cy="1175787"/>
            <a:chOff x="4444099" y="3879888"/>
            <a:chExt cx="3301431" cy="1175787"/>
          </a:xfrm>
        </p:grpSpPr>
        <p:grpSp>
          <p:nvGrpSpPr>
            <p:cNvPr id="57" name="Group 56"/>
            <p:cNvGrpSpPr/>
            <p:nvPr/>
          </p:nvGrpSpPr>
          <p:grpSpPr>
            <a:xfrm>
              <a:off x="4444099" y="4305436"/>
              <a:ext cx="1314178" cy="750239"/>
              <a:chOff x="3024188" y="3378200"/>
              <a:chExt cx="2609851" cy="2530475"/>
            </a:xfrm>
          </p:grpSpPr>
          <p:sp>
            <p:nvSpPr>
              <p:cNvPr id="76" name="Freeform 75"/>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7" name="Freeform 76"/>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58" name="Group 57"/>
            <p:cNvGrpSpPr/>
            <p:nvPr/>
          </p:nvGrpSpPr>
          <p:grpSpPr>
            <a:xfrm>
              <a:off x="5105984" y="4025776"/>
              <a:ext cx="1311780" cy="1029898"/>
              <a:chOff x="4338638" y="2257425"/>
              <a:chExt cx="2605088" cy="3651250"/>
            </a:xfrm>
          </p:grpSpPr>
          <p:sp>
            <p:nvSpPr>
              <p:cNvPr id="74" name="Freeform 73"/>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5" name="Freeform 74"/>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59" name="Group 58"/>
            <p:cNvGrpSpPr/>
            <p:nvPr/>
          </p:nvGrpSpPr>
          <p:grpSpPr>
            <a:xfrm>
              <a:off x="5771865" y="4336595"/>
              <a:ext cx="1311780" cy="719080"/>
              <a:chOff x="5661026" y="3946525"/>
              <a:chExt cx="2605088" cy="1962150"/>
            </a:xfrm>
          </p:grpSpPr>
          <p:sp>
            <p:nvSpPr>
              <p:cNvPr id="72"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3"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60" name="Group 59"/>
            <p:cNvGrpSpPr/>
            <p:nvPr/>
          </p:nvGrpSpPr>
          <p:grpSpPr>
            <a:xfrm>
              <a:off x="6431352" y="3879888"/>
              <a:ext cx="1314178" cy="1175785"/>
              <a:chOff x="6970713" y="2933700"/>
              <a:chExt cx="2609851" cy="2974975"/>
            </a:xfrm>
          </p:grpSpPr>
          <p:sp>
            <p:nvSpPr>
              <p:cNvPr id="70"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1"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61" name="Shape 1834"/>
          <p:cNvSpPr/>
          <p:nvPr/>
        </p:nvSpPr>
        <p:spPr>
          <a:xfrm>
            <a:off x="5357863"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23" name="Group 22"/>
          <p:cNvGrpSpPr/>
          <p:nvPr/>
        </p:nvGrpSpPr>
        <p:grpSpPr>
          <a:xfrm>
            <a:off x="5695318" y="7158893"/>
            <a:ext cx="2591855" cy="114215"/>
            <a:chOff x="4781553" y="5159913"/>
            <a:chExt cx="2591855" cy="114215"/>
          </a:xfrm>
        </p:grpSpPr>
        <p:sp>
          <p:nvSpPr>
            <p:cNvPr id="62" name="Text Placeholder 2"/>
            <p:cNvSpPr txBox="1"/>
            <p:nvPr/>
          </p:nvSpPr>
          <p:spPr>
            <a:xfrm>
              <a:off x="4781553" y="5159913"/>
              <a:ext cx="624889"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3" name="Text Placeholder 2"/>
            <p:cNvSpPr txBox="1"/>
            <p:nvPr/>
          </p:nvSpPr>
          <p:spPr>
            <a:xfrm>
              <a:off x="5491488"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4" name="Text Placeholder 2"/>
            <p:cNvSpPr txBox="1"/>
            <p:nvPr/>
          </p:nvSpPr>
          <p:spPr>
            <a:xfrm>
              <a:off x="61575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5" name="Text Placeholder 2"/>
            <p:cNvSpPr txBox="1"/>
            <p:nvPr/>
          </p:nvSpPr>
          <p:spPr>
            <a:xfrm>
              <a:off x="681772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grpSp>
        <p:nvGrpSpPr>
          <p:cNvPr id="27" name="Group 26"/>
          <p:cNvGrpSpPr/>
          <p:nvPr/>
        </p:nvGrpSpPr>
        <p:grpSpPr>
          <a:xfrm>
            <a:off x="9015464" y="5764132"/>
            <a:ext cx="3301431" cy="1290523"/>
            <a:chOff x="8101699" y="3765152"/>
            <a:chExt cx="3301431" cy="1290523"/>
          </a:xfrm>
        </p:grpSpPr>
        <p:grpSp>
          <p:nvGrpSpPr>
            <p:cNvPr id="79" name="Group 78"/>
            <p:cNvGrpSpPr/>
            <p:nvPr/>
          </p:nvGrpSpPr>
          <p:grpSpPr>
            <a:xfrm>
              <a:off x="8101699" y="3879888"/>
              <a:ext cx="1314178" cy="1175787"/>
              <a:chOff x="3024188" y="3378200"/>
              <a:chExt cx="2609851" cy="2530475"/>
            </a:xfrm>
          </p:grpSpPr>
          <p:sp>
            <p:nvSpPr>
              <p:cNvPr id="98" name="Freeform 97"/>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9" name="Freeform 98"/>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0" name="Group 79"/>
            <p:cNvGrpSpPr/>
            <p:nvPr/>
          </p:nvGrpSpPr>
          <p:grpSpPr>
            <a:xfrm>
              <a:off x="8763584" y="4166936"/>
              <a:ext cx="1311780" cy="888737"/>
              <a:chOff x="4338638" y="2257425"/>
              <a:chExt cx="2605088" cy="3651250"/>
            </a:xfrm>
          </p:grpSpPr>
          <p:sp>
            <p:nvSpPr>
              <p:cNvPr id="96" name="Freeform 95"/>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7" name="Freeform 96"/>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1" name="Group 80"/>
            <p:cNvGrpSpPr/>
            <p:nvPr/>
          </p:nvGrpSpPr>
          <p:grpSpPr>
            <a:xfrm>
              <a:off x="9429465" y="3879888"/>
              <a:ext cx="1311780" cy="1175787"/>
              <a:chOff x="5661026" y="3946525"/>
              <a:chExt cx="2605088" cy="1962150"/>
            </a:xfrm>
          </p:grpSpPr>
          <p:sp>
            <p:nvSpPr>
              <p:cNvPr id="94"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5"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2" name="Group 81"/>
            <p:cNvGrpSpPr/>
            <p:nvPr/>
          </p:nvGrpSpPr>
          <p:grpSpPr>
            <a:xfrm>
              <a:off x="10088952" y="3765152"/>
              <a:ext cx="1314178" cy="1290522"/>
              <a:chOff x="6970713" y="2933700"/>
              <a:chExt cx="2609851" cy="2974975"/>
            </a:xfrm>
          </p:grpSpPr>
          <p:sp>
            <p:nvSpPr>
              <p:cNvPr id="92"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3"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83" name="Shape 1834"/>
          <p:cNvSpPr/>
          <p:nvPr/>
        </p:nvSpPr>
        <p:spPr>
          <a:xfrm>
            <a:off x="9015463"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26" name="Group 25"/>
          <p:cNvGrpSpPr/>
          <p:nvPr/>
        </p:nvGrpSpPr>
        <p:grpSpPr>
          <a:xfrm>
            <a:off x="9352918" y="7158893"/>
            <a:ext cx="2591855" cy="114215"/>
            <a:chOff x="8439153" y="5159913"/>
            <a:chExt cx="2591855" cy="114215"/>
          </a:xfrm>
        </p:grpSpPr>
        <p:sp>
          <p:nvSpPr>
            <p:cNvPr id="84" name="Text Placeholder 2"/>
            <p:cNvSpPr txBox="1"/>
            <p:nvPr/>
          </p:nvSpPr>
          <p:spPr>
            <a:xfrm>
              <a:off x="8439153" y="5159913"/>
              <a:ext cx="624889"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5" name="Text Placeholder 2"/>
            <p:cNvSpPr txBox="1"/>
            <p:nvPr/>
          </p:nvSpPr>
          <p:spPr>
            <a:xfrm>
              <a:off x="913956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6" name="Text Placeholder 2"/>
            <p:cNvSpPr txBox="1"/>
            <p:nvPr/>
          </p:nvSpPr>
          <p:spPr>
            <a:xfrm>
              <a:off x="98151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7" name="Text Placeholder 2"/>
            <p:cNvSpPr txBox="1"/>
            <p:nvPr/>
          </p:nvSpPr>
          <p:spPr>
            <a:xfrm>
              <a:off x="1047532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cxnSp>
        <p:nvCxnSpPr>
          <p:cNvPr id="114" name="直接连接符 113"/>
          <p:cNvCxnSpPr/>
          <p:nvPr/>
        </p:nvCxnSpPr>
        <p:spPr>
          <a:xfrm>
            <a:off x="328632" y="627534"/>
            <a:ext cx="11534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328930" y="212090"/>
            <a:ext cx="2244090" cy="337185"/>
          </a:xfrm>
          <a:prstGeom prst="rect">
            <a:avLst/>
          </a:prstGeom>
          <a:noFill/>
        </p:spPr>
        <p:txBody>
          <a:bodyPr wrap="square" rtlCol="0">
            <a:spAutoFit/>
          </a:bodyPr>
          <a:lstStyle/>
          <a:p>
            <a:r>
              <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rPr>
              <a:t>机械与汽车工程</a:t>
            </a:r>
            <a:r>
              <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rPr>
              <a:t>学院</a:t>
            </a:r>
            <a:endPar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endParaRPr>
          </a:p>
        </p:txBody>
      </p:sp>
      <p:sp>
        <p:nvSpPr>
          <p:cNvPr id="30" name="文本框 29"/>
          <p:cNvSpPr txBox="1"/>
          <p:nvPr/>
        </p:nvSpPr>
        <p:spPr>
          <a:xfrm>
            <a:off x="565785" y="1189990"/>
            <a:ext cx="11226800" cy="521970"/>
          </a:xfrm>
          <a:prstGeom prst="rect">
            <a:avLst/>
          </a:prstGeom>
          <a:noFill/>
        </p:spPr>
        <p:txBody>
          <a:bodyPr wrap="square" rtlCol="0">
            <a:spAutoFit/>
          </a:bodyPr>
          <a:p>
            <a:pPr algn="ctr"/>
            <a:r>
              <a:rPr lang="zh-CN" altLang="en-US" sz="2800" dirty="0">
                <a:solidFill>
                  <a:srgbClr val="687784"/>
                </a:solidFill>
                <a:latin typeface="华文中宋" panose="02010600040101010101" charset="-122"/>
                <a:ea typeface="华文中宋" panose="02010600040101010101" charset="-122"/>
                <a:cs typeface="华文中宋" panose="02010600040101010101" charset="-122"/>
              </a:rPr>
              <a:t>根据《浙江水利水电学院 学士学位授予工作实施细则》</a:t>
            </a:r>
            <a:r>
              <a:rPr lang="en-US" altLang="zh-CN" sz="2800" dirty="0">
                <a:solidFill>
                  <a:srgbClr val="687784"/>
                </a:solidFill>
                <a:latin typeface="华文中宋" panose="02010600040101010101" charset="-122"/>
                <a:ea typeface="华文中宋" panose="02010600040101010101" charset="-122"/>
                <a:cs typeface="华文中宋" panose="02010600040101010101" charset="-122"/>
              </a:rPr>
              <a:t>2023</a:t>
            </a:r>
            <a:r>
              <a:rPr lang="zh-CN" altLang="en-US" sz="2800" dirty="0">
                <a:solidFill>
                  <a:srgbClr val="687784"/>
                </a:solidFill>
                <a:latin typeface="华文中宋" panose="02010600040101010101" charset="-122"/>
                <a:ea typeface="华文中宋" panose="02010600040101010101" charset="-122"/>
                <a:cs typeface="华文中宋" panose="02010600040101010101" charset="-122"/>
              </a:rPr>
              <a:t>版第三条</a:t>
            </a:r>
            <a:endParaRPr lang="zh-CN" altLang="en-US"/>
          </a:p>
        </p:txBody>
      </p:sp>
      <p:sp>
        <p:nvSpPr>
          <p:cNvPr id="25" name="文本框 24"/>
          <p:cNvSpPr txBox="1"/>
          <p:nvPr/>
        </p:nvSpPr>
        <p:spPr>
          <a:xfrm>
            <a:off x="1899920" y="1993265"/>
            <a:ext cx="8077835" cy="3420110"/>
          </a:xfrm>
          <a:prstGeom prst="rect">
            <a:avLst/>
          </a:prstGeom>
          <a:noFill/>
        </p:spPr>
        <p:txBody>
          <a:bodyPr wrap="square" rtlCol="0" anchor="t">
            <a:noAutofit/>
          </a:bodyPr>
          <a:p>
            <a:r>
              <a:rPr lang="zh-CN" altLang="en-US" b="1"/>
              <a:t>第三条 凡具有下列情况之一者，不授予学士学位:</a:t>
            </a:r>
            <a:endParaRPr lang="zh-CN" altLang="en-US" b="1"/>
          </a:p>
          <a:p>
            <a:pPr indent="457200" algn="just" fontAlgn="auto">
              <a:lnSpc>
                <a:spcPct val="150000"/>
              </a:lnSpc>
              <a:extLst>
                <a:ext uri="{35155182-B16C-46BC-9424-99874614C6A1}">
                  <wpsdc:indentchars xmlns:wpsdc="http://www.wps.cn/officeDocument/2017/drawingmlCustomData" val="200" checksum="59296752"/>
                </a:ext>
              </a:extLst>
            </a:pPr>
            <a:r>
              <a:rPr lang="zh-CN" altLang="en-US"/>
              <a:t>(一)未完成人才培养方案的各项要求，经审核不能</a:t>
            </a:r>
            <a:r>
              <a:rPr lang="zh-CN" altLang="en-US"/>
              <a:t>毕业。</a:t>
            </a:r>
            <a:endParaRPr lang="zh-CN" altLang="en-US"/>
          </a:p>
          <a:p>
            <a:pPr indent="457200" algn="just" fontAlgn="auto">
              <a:lnSpc>
                <a:spcPct val="150000"/>
              </a:lnSpc>
              <a:extLst>
                <a:ext uri="{35155182-B16C-46BC-9424-99874614C6A1}">
                  <wpsdc:indentchars xmlns:wpsdc="http://www.wps.cn/officeDocument/2017/drawingmlCustomData" val="200" checksum="59296752"/>
                </a:ext>
              </a:extLst>
            </a:pPr>
            <a:r>
              <a:rPr lang="zh-CN" altLang="en-US"/>
              <a:t>(二)</a:t>
            </a:r>
            <a:r>
              <a:rPr lang="zh-CN" altLang="en-US">
                <a:sym typeface="+mn-ea"/>
              </a:rPr>
              <a:t>平均学分绩点低于2</a:t>
            </a:r>
            <a:r>
              <a:rPr lang="en-US" altLang="zh-CN">
                <a:sym typeface="+mn-ea"/>
              </a:rPr>
              <a:t>.</a:t>
            </a:r>
            <a:r>
              <a:rPr lang="zh-CN" altLang="en-US">
                <a:sym typeface="+mn-ea"/>
              </a:rPr>
              <a:t>0。</a:t>
            </a:r>
            <a:endParaRPr lang="zh-CN" altLang="en-US"/>
          </a:p>
          <a:p>
            <a:pPr indent="457200" algn="just" fontAlgn="auto">
              <a:lnSpc>
                <a:spcPct val="150000"/>
              </a:lnSpc>
              <a:extLst>
                <a:ext uri="{35155182-B16C-46BC-9424-99874614C6A1}">
                  <wpsdc:indentchars xmlns:wpsdc="http://www.wps.cn/officeDocument/2017/drawingmlCustomData" val="200" checksum="59296752"/>
                </a:ext>
              </a:extLst>
            </a:pPr>
            <a:r>
              <a:rPr lang="zh-CN" altLang="en-US"/>
              <a:t>(三)因</a:t>
            </a:r>
            <a:r>
              <a:rPr lang="zh-CN" altLang="en-US">
                <a:highlight>
                  <a:srgbClr val="FF0000"/>
                </a:highlight>
              </a:rPr>
              <a:t>考试作弊</a:t>
            </a:r>
            <a:r>
              <a:rPr lang="zh-CN" altLang="en-US"/>
              <a:t>，或因发表论文、申请专利、完成创新创业训练项目弄虚作假，或因毕业设计（论文）抄袭或剽窃，受到“记过”及以上处分且在处分期限内。</a:t>
            </a:r>
            <a:endParaRPr lang="zh-CN" altLang="en-US"/>
          </a:p>
          <a:p>
            <a:pPr indent="457200" algn="just" fontAlgn="auto">
              <a:lnSpc>
                <a:spcPct val="150000"/>
              </a:lnSpc>
              <a:extLst>
                <a:ext uri="{35155182-B16C-46BC-9424-99874614C6A1}">
                  <wpsdc:indentchars xmlns:wpsdc="http://www.wps.cn/officeDocument/2017/drawingmlCustomData" val="200" checksum="59296752"/>
                </a:ext>
              </a:extLst>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97539" y="5764132"/>
            <a:ext cx="3301431" cy="1290523"/>
            <a:chOff x="783774" y="3765152"/>
            <a:chExt cx="3301431" cy="1290523"/>
          </a:xfrm>
        </p:grpSpPr>
        <p:grpSp>
          <p:nvGrpSpPr>
            <p:cNvPr id="6" name="Group 5"/>
            <p:cNvGrpSpPr/>
            <p:nvPr/>
          </p:nvGrpSpPr>
          <p:grpSpPr>
            <a:xfrm>
              <a:off x="783774" y="4128318"/>
              <a:ext cx="1314178" cy="927357"/>
              <a:chOff x="3024188" y="3378200"/>
              <a:chExt cx="2609851" cy="2530475"/>
            </a:xfrm>
          </p:grpSpPr>
          <p:sp>
            <p:nvSpPr>
              <p:cNvPr id="7" name="Freeform 6"/>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8" name="Freeform 7"/>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9" name="Group 8"/>
            <p:cNvGrpSpPr/>
            <p:nvPr/>
          </p:nvGrpSpPr>
          <p:grpSpPr>
            <a:xfrm>
              <a:off x="1445659" y="4025776"/>
              <a:ext cx="1311780" cy="1029898"/>
              <a:chOff x="4338638" y="2257425"/>
              <a:chExt cx="2605088" cy="3651250"/>
            </a:xfrm>
          </p:grpSpPr>
          <p:sp>
            <p:nvSpPr>
              <p:cNvPr id="10"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1"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12" name="Group 11"/>
            <p:cNvGrpSpPr/>
            <p:nvPr/>
          </p:nvGrpSpPr>
          <p:grpSpPr>
            <a:xfrm>
              <a:off x="2111540" y="4025776"/>
              <a:ext cx="1311780" cy="1029899"/>
              <a:chOff x="5661026" y="3946525"/>
              <a:chExt cx="2605088" cy="1962150"/>
            </a:xfrm>
          </p:grpSpPr>
          <p:sp>
            <p:nvSpPr>
              <p:cNvPr id="13"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4"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15" name="Group 14"/>
            <p:cNvGrpSpPr/>
            <p:nvPr/>
          </p:nvGrpSpPr>
          <p:grpSpPr>
            <a:xfrm>
              <a:off x="2771027" y="3765152"/>
              <a:ext cx="1314178" cy="1290522"/>
              <a:chOff x="6970713" y="2933700"/>
              <a:chExt cx="2609851" cy="2974975"/>
            </a:xfrm>
          </p:grpSpPr>
          <p:sp>
            <p:nvSpPr>
              <p:cNvPr id="16"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17"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18" name="Shape 1834"/>
          <p:cNvSpPr/>
          <p:nvPr/>
        </p:nvSpPr>
        <p:spPr>
          <a:xfrm>
            <a:off x="1697538"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3" name="Group 2"/>
          <p:cNvGrpSpPr/>
          <p:nvPr/>
        </p:nvGrpSpPr>
        <p:grpSpPr>
          <a:xfrm>
            <a:off x="2035337" y="7158893"/>
            <a:ext cx="2586748" cy="114215"/>
            <a:chOff x="1121572" y="5159913"/>
            <a:chExt cx="2586748" cy="114215"/>
          </a:xfrm>
        </p:grpSpPr>
        <p:sp>
          <p:nvSpPr>
            <p:cNvPr id="19" name="Text Placeholder 2"/>
            <p:cNvSpPr txBox="1"/>
            <p:nvPr/>
          </p:nvSpPr>
          <p:spPr>
            <a:xfrm>
              <a:off x="1121572" y="5159913"/>
              <a:ext cx="634071"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0" name="Text Placeholder 2"/>
            <p:cNvSpPr txBox="1"/>
            <p:nvPr/>
          </p:nvSpPr>
          <p:spPr>
            <a:xfrm>
              <a:off x="1821637"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1" name="Text Placeholder 2"/>
            <p:cNvSpPr txBox="1"/>
            <p:nvPr/>
          </p:nvSpPr>
          <p:spPr>
            <a:xfrm>
              <a:off x="2492446"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22" name="Text Placeholder 2"/>
            <p:cNvSpPr txBox="1"/>
            <p:nvPr/>
          </p:nvSpPr>
          <p:spPr>
            <a:xfrm>
              <a:off x="31526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grpSp>
        <p:nvGrpSpPr>
          <p:cNvPr id="24" name="Group 23"/>
          <p:cNvGrpSpPr/>
          <p:nvPr/>
        </p:nvGrpSpPr>
        <p:grpSpPr>
          <a:xfrm>
            <a:off x="5357864" y="5878868"/>
            <a:ext cx="3301431" cy="1175787"/>
            <a:chOff x="4444099" y="3879888"/>
            <a:chExt cx="3301431" cy="1175787"/>
          </a:xfrm>
        </p:grpSpPr>
        <p:grpSp>
          <p:nvGrpSpPr>
            <p:cNvPr id="57" name="Group 56"/>
            <p:cNvGrpSpPr/>
            <p:nvPr/>
          </p:nvGrpSpPr>
          <p:grpSpPr>
            <a:xfrm>
              <a:off x="4444099" y="4305436"/>
              <a:ext cx="1314178" cy="750239"/>
              <a:chOff x="3024188" y="3378200"/>
              <a:chExt cx="2609851" cy="2530475"/>
            </a:xfrm>
          </p:grpSpPr>
          <p:sp>
            <p:nvSpPr>
              <p:cNvPr id="76" name="Freeform 75"/>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7" name="Freeform 76"/>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58" name="Group 57"/>
            <p:cNvGrpSpPr/>
            <p:nvPr/>
          </p:nvGrpSpPr>
          <p:grpSpPr>
            <a:xfrm>
              <a:off x="5105984" y="4025776"/>
              <a:ext cx="1311780" cy="1029898"/>
              <a:chOff x="4338638" y="2257425"/>
              <a:chExt cx="2605088" cy="3651250"/>
            </a:xfrm>
          </p:grpSpPr>
          <p:sp>
            <p:nvSpPr>
              <p:cNvPr id="74" name="Freeform 73"/>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5" name="Freeform 74"/>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59" name="Group 58"/>
            <p:cNvGrpSpPr/>
            <p:nvPr/>
          </p:nvGrpSpPr>
          <p:grpSpPr>
            <a:xfrm>
              <a:off x="5771865" y="4336595"/>
              <a:ext cx="1311780" cy="719080"/>
              <a:chOff x="5661026" y="3946525"/>
              <a:chExt cx="2605088" cy="1962150"/>
            </a:xfrm>
          </p:grpSpPr>
          <p:sp>
            <p:nvSpPr>
              <p:cNvPr id="72"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3"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60" name="Group 59"/>
            <p:cNvGrpSpPr/>
            <p:nvPr/>
          </p:nvGrpSpPr>
          <p:grpSpPr>
            <a:xfrm>
              <a:off x="6431352" y="3879888"/>
              <a:ext cx="1314178" cy="1175785"/>
              <a:chOff x="6970713" y="2933700"/>
              <a:chExt cx="2609851" cy="2974975"/>
            </a:xfrm>
          </p:grpSpPr>
          <p:sp>
            <p:nvSpPr>
              <p:cNvPr id="70"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71"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61" name="Shape 1834"/>
          <p:cNvSpPr/>
          <p:nvPr/>
        </p:nvSpPr>
        <p:spPr>
          <a:xfrm>
            <a:off x="5357863"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23" name="Group 22"/>
          <p:cNvGrpSpPr/>
          <p:nvPr/>
        </p:nvGrpSpPr>
        <p:grpSpPr>
          <a:xfrm>
            <a:off x="5695318" y="7158893"/>
            <a:ext cx="2591855" cy="114215"/>
            <a:chOff x="4781553" y="5159913"/>
            <a:chExt cx="2591855" cy="114215"/>
          </a:xfrm>
        </p:grpSpPr>
        <p:sp>
          <p:nvSpPr>
            <p:cNvPr id="62" name="Text Placeholder 2"/>
            <p:cNvSpPr txBox="1"/>
            <p:nvPr/>
          </p:nvSpPr>
          <p:spPr>
            <a:xfrm>
              <a:off x="4781553" y="5159913"/>
              <a:ext cx="624889"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3" name="Text Placeholder 2"/>
            <p:cNvSpPr txBox="1"/>
            <p:nvPr/>
          </p:nvSpPr>
          <p:spPr>
            <a:xfrm>
              <a:off x="5491488"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4" name="Text Placeholder 2"/>
            <p:cNvSpPr txBox="1"/>
            <p:nvPr/>
          </p:nvSpPr>
          <p:spPr>
            <a:xfrm>
              <a:off x="61575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65" name="Text Placeholder 2"/>
            <p:cNvSpPr txBox="1"/>
            <p:nvPr/>
          </p:nvSpPr>
          <p:spPr>
            <a:xfrm>
              <a:off x="681772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grpSp>
        <p:nvGrpSpPr>
          <p:cNvPr id="27" name="Group 26"/>
          <p:cNvGrpSpPr/>
          <p:nvPr/>
        </p:nvGrpSpPr>
        <p:grpSpPr>
          <a:xfrm>
            <a:off x="9015464" y="5764132"/>
            <a:ext cx="3301431" cy="1290523"/>
            <a:chOff x="8101699" y="3765152"/>
            <a:chExt cx="3301431" cy="1290523"/>
          </a:xfrm>
        </p:grpSpPr>
        <p:grpSp>
          <p:nvGrpSpPr>
            <p:cNvPr id="79" name="Group 78"/>
            <p:cNvGrpSpPr/>
            <p:nvPr/>
          </p:nvGrpSpPr>
          <p:grpSpPr>
            <a:xfrm>
              <a:off x="8101699" y="3879888"/>
              <a:ext cx="1314178" cy="1175787"/>
              <a:chOff x="3024188" y="3378200"/>
              <a:chExt cx="2609851" cy="2530475"/>
            </a:xfrm>
          </p:grpSpPr>
          <p:sp>
            <p:nvSpPr>
              <p:cNvPr id="98" name="Freeform 97"/>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lumMod val="5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9" name="Freeform 98"/>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50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0" name="Group 79"/>
            <p:cNvGrpSpPr/>
            <p:nvPr/>
          </p:nvGrpSpPr>
          <p:grpSpPr>
            <a:xfrm>
              <a:off x="8763584" y="4166936"/>
              <a:ext cx="1311780" cy="888737"/>
              <a:chOff x="4338638" y="2257425"/>
              <a:chExt cx="2605088" cy="3651250"/>
            </a:xfrm>
          </p:grpSpPr>
          <p:sp>
            <p:nvSpPr>
              <p:cNvPr id="96" name="Freeform 95"/>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5">
                  <a:lumMod val="75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7" name="Freeform 96"/>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1" name="Group 80"/>
            <p:cNvGrpSpPr/>
            <p:nvPr/>
          </p:nvGrpSpPr>
          <p:grpSpPr>
            <a:xfrm>
              <a:off x="9429465" y="3879888"/>
              <a:ext cx="1311780" cy="1175787"/>
              <a:chOff x="5661026" y="3946525"/>
              <a:chExt cx="2605088" cy="1962150"/>
            </a:xfrm>
          </p:grpSpPr>
          <p:sp>
            <p:nvSpPr>
              <p:cNvPr id="94"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5"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262626"/>
                  </a:solidFill>
                </a:endParaRPr>
              </a:p>
            </p:txBody>
          </p:sp>
        </p:grpSp>
        <p:grpSp>
          <p:nvGrpSpPr>
            <p:cNvPr id="82" name="Group 81"/>
            <p:cNvGrpSpPr/>
            <p:nvPr/>
          </p:nvGrpSpPr>
          <p:grpSpPr>
            <a:xfrm>
              <a:off x="10088952" y="3765152"/>
              <a:ext cx="1314178" cy="1290522"/>
              <a:chOff x="6970713" y="2933700"/>
              <a:chExt cx="2609851" cy="2974975"/>
            </a:xfrm>
          </p:grpSpPr>
          <p:sp>
            <p:nvSpPr>
              <p:cNvPr id="92"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solidFill>
                    <a:srgbClr val="262626"/>
                  </a:solidFill>
                </a:endParaRPr>
              </a:p>
            </p:txBody>
          </p:sp>
          <p:sp>
            <p:nvSpPr>
              <p:cNvPr id="93"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75000"/>
                </a:schemeClr>
              </a:solidFill>
              <a:ln>
                <a:noFill/>
              </a:ln>
            </p:spPr>
            <p:txBody>
              <a:bodyPr vert="horz" wrap="square" lIns="91440" tIns="45720" rIns="91440" bIns="45720" numCol="1" anchor="t" anchorCtr="0" compatLnSpc="1"/>
              <a:lstStyle/>
              <a:p>
                <a:endParaRPr lang="id-ID">
                  <a:solidFill>
                    <a:srgbClr val="262626"/>
                  </a:solidFill>
                </a:endParaRPr>
              </a:p>
            </p:txBody>
          </p:sp>
        </p:grpSp>
      </p:grpSp>
      <p:sp>
        <p:nvSpPr>
          <p:cNvPr id="83" name="Shape 1834"/>
          <p:cNvSpPr/>
          <p:nvPr/>
        </p:nvSpPr>
        <p:spPr>
          <a:xfrm>
            <a:off x="9015463" y="7054656"/>
            <a:ext cx="3323009" cy="45782"/>
          </a:xfrm>
          <a:prstGeom prst="rect">
            <a:avLst/>
          </a:prstGeom>
          <a:solidFill>
            <a:srgbClr val="445468"/>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nvGrpSpPr>
          <p:cNvPr id="26" name="Group 25"/>
          <p:cNvGrpSpPr/>
          <p:nvPr/>
        </p:nvGrpSpPr>
        <p:grpSpPr>
          <a:xfrm>
            <a:off x="9352918" y="7158893"/>
            <a:ext cx="2591855" cy="114215"/>
            <a:chOff x="8439153" y="5159913"/>
            <a:chExt cx="2591855" cy="114215"/>
          </a:xfrm>
        </p:grpSpPr>
        <p:sp>
          <p:nvSpPr>
            <p:cNvPr id="84" name="Text Placeholder 2"/>
            <p:cNvSpPr txBox="1"/>
            <p:nvPr/>
          </p:nvSpPr>
          <p:spPr>
            <a:xfrm>
              <a:off x="8439153" y="5159913"/>
              <a:ext cx="624889"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Corn</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5" name="Text Placeholder 2"/>
            <p:cNvSpPr txBox="1"/>
            <p:nvPr/>
          </p:nvSpPr>
          <p:spPr>
            <a:xfrm>
              <a:off x="913956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Rice</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6" name="Text Placeholder 2"/>
            <p:cNvSpPr txBox="1"/>
            <p:nvPr/>
          </p:nvSpPr>
          <p:spPr>
            <a:xfrm>
              <a:off x="9815134"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Oat</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sp>
          <p:nvSpPr>
            <p:cNvPr id="87" name="Text Placeholder 2"/>
            <p:cNvSpPr txBox="1"/>
            <p:nvPr/>
          </p:nvSpPr>
          <p:spPr>
            <a:xfrm>
              <a:off x="10475322" y="5159913"/>
              <a:ext cx="555686" cy="11421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262626">
                      <a:lumMod val="65000"/>
                      <a:lumOff val="35000"/>
                    </a:srgbClr>
                  </a:solidFill>
                  <a:latin typeface="AgencyFB" pitchFamily="2" charset="0"/>
                  <a:ea typeface="Open Sans" pitchFamily="34" charset="0"/>
                  <a:cs typeface="Open Sans" pitchFamily="34" charset="0"/>
                </a:rPr>
                <a:t>Fish</a:t>
              </a:r>
              <a:endParaRPr lang="en-GB" sz="1400" b="1" dirty="0">
                <a:solidFill>
                  <a:srgbClr val="262626">
                    <a:lumMod val="65000"/>
                    <a:lumOff val="35000"/>
                  </a:srgbClr>
                </a:solidFill>
                <a:latin typeface="AgencyFB" pitchFamily="2" charset="0"/>
                <a:ea typeface="Open Sans" pitchFamily="34" charset="0"/>
                <a:cs typeface="Open Sans" pitchFamily="34" charset="0"/>
              </a:endParaRPr>
            </a:p>
          </p:txBody>
        </p:sp>
      </p:grpSp>
      <p:cxnSp>
        <p:nvCxnSpPr>
          <p:cNvPr id="114" name="直接连接符 113"/>
          <p:cNvCxnSpPr/>
          <p:nvPr/>
        </p:nvCxnSpPr>
        <p:spPr>
          <a:xfrm>
            <a:off x="328632" y="627534"/>
            <a:ext cx="11534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328930" y="212090"/>
            <a:ext cx="2244090" cy="337185"/>
          </a:xfrm>
          <a:prstGeom prst="rect">
            <a:avLst/>
          </a:prstGeom>
          <a:noFill/>
        </p:spPr>
        <p:txBody>
          <a:bodyPr wrap="square" rtlCol="0">
            <a:spAutoFit/>
          </a:bodyPr>
          <a:lstStyle/>
          <a:p>
            <a:r>
              <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rPr>
              <a:t>机械与汽车工程</a:t>
            </a:r>
            <a:r>
              <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rPr>
              <a:t>学院</a:t>
            </a:r>
            <a:endParaRPr lang="zh-CN" altLang="en-US" sz="1600" b="1" dirty="0">
              <a:solidFill>
                <a:schemeClr val="tx2"/>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nvSpPr>
        <p:spPr>
          <a:xfrm>
            <a:off x="276860" y="2160270"/>
            <a:ext cx="11461750" cy="2676525"/>
          </a:xfrm>
          <a:prstGeom prst="rect">
            <a:avLst/>
          </a:prstGeom>
          <a:noFill/>
        </p:spPr>
        <p:txBody>
          <a:bodyPr wrap="square" rtlCol="0">
            <a:spAutoFit/>
          </a:bodyPr>
          <a:p>
            <a:pPr algn="ctr">
              <a:buClrTx/>
              <a:buSzTx/>
              <a:buNone/>
            </a:pPr>
            <a:r>
              <a:rPr lang="zh-CN" altLang="en-US" sz="2400" b="1">
                <a:solidFill>
                  <a:srgbClr val="5F6E7A"/>
                </a:solidFill>
                <a:latin typeface="华文中宋" panose="02010600040101010101" charset="-122"/>
                <a:ea typeface="华文中宋" panose="02010600040101010101" charset="-122"/>
                <a:cs typeface="华文中宋" panose="02010600040101010101" charset="-122"/>
                <a:sym typeface="+mn-ea"/>
              </a:rPr>
              <a:t>希望大家从</a:t>
            </a:r>
            <a:r>
              <a:rPr lang="zh-CN" altLang="en-US" sz="2400" b="1">
                <a:solidFill>
                  <a:srgbClr val="5F6E7A"/>
                </a:solidFill>
                <a:latin typeface="华文中宋" panose="02010600040101010101" charset="-122"/>
                <a:ea typeface="华文中宋" panose="02010600040101010101" charset="-122"/>
                <a:cs typeface="华文中宋" panose="02010600040101010101" charset="-122"/>
                <a:sym typeface="+mn-ea"/>
              </a:rPr>
              <a:t>自身做起，严肃考风考纪，抵制不良考风，杜绝舞弊行为。</a:t>
            </a:r>
            <a:endParaRPr lang="zh-CN" altLang="en-US" sz="2400" b="1">
              <a:solidFill>
                <a:srgbClr val="5F6E7A"/>
              </a:solidFill>
              <a:latin typeface="华文中宋" panose="02010600040101010101" charset="-122"/>
              <a:ea typeface="华文中宋" panose="02010600040101010101" charset="-122"/>
              <a:cs typeface="华文中宋" panose="02010600040101010101" charset="-122"/>
              <a:sym typeface="+mn-ea"/>
            </a:endParaRPr>
          </a:p>
          <a:p>
            <a:pPr algn="ctr">
              <a:buClrTx/>
              <a:buSzTx/>
              <a:buNone/>
            </a:pPr>
            <a:endParaRPr lang="zh-CN" altLang="en-US" sz="2400" b="1">
              <a:solidFill>
                <a:srgbClr val="5F6E7A"/>
              </a:solidFill>
              <a:latin typeface="华文中宋" panose="02010600040101010101" charset="-122"/>
              <a:ea typeface="华文中宋" panose="02010600040101010101" charset="-122"/>
              <a:cs typeface="华文中宋" panose="02010600040101010101" charset="-122"/>
              <a:sym typeface="+mn-ea"/>
            </a:endParaRPr>
          </a:p>
          <a:p>
            <a:pPr algn="ctr">
              <a:buClrTx/>
              <a:buSzTx/>
              <a:buNone/>
            </a:pPr>
            <a:endParaRPr lang="zh-CN" altLang="en-US" sz="2400" b="1">
              <a:solidFill>
                <a:srgbClr val="5F6E7A"/>
              </a:solidFill>
              <a:latin typeface="华文中宋" panose="02010600040101010101" charset="-122"/>
              <a:ea typeface="华文中宋" panose="02010600040101010101" charset="-122"/>
              <a:cs typeface="华文中宋" panose="02010600040101010101" charset="-122"/>
            </a:endParaRPr>
          </a:p>
          <a:p>
            <a:pPr algn="ctr">
              <a:buClrTx/>
              <a:buSzTx/>
              <a:buNone/>
            </a:pPr>
            <a:r>
              <a:rPr lang="zh-CN" altLang="en-US" sz="2400" b="1">
                <a:solidFill>
                  <a:srgbClr val="5F6E7A"/>
                </a:solidFill>
                <a:latin typeface="华文中宋" panose="02010600040101010101" charset="-122"/>
                <a:ea typeface="华文中宋" panose="02010600040101010101" charset="-122"/>
                <a:cs typeface="华文中宋" panose="02010600040101010101" charset="-122"/>
                <a:sym typeface="+mn-ea"/>
              </a:rPr>
              <a:t>为自己赢得一个真实的成绩!</a:t>
            </a:r>
            <a:endParaRPr lang="zh-CN" altLang="en-US" sz="2400" b="1">
              <a:solidFill>
                <a:srgbClr val="5F6E7A"/>
              </a:solidFill>
              <a:latin typeface="华文中宋" panose="02010600040101010101" charset="-122"/>
              <a:ea typeface="华文中宋" panose="02010600040101010101" charset="-122"/>
              <a:cs typeface="华文中宋" panose="02010600040101010101" charset="-122"/>
            </a:endParaRPr>
          </a:p>
          <a:p>
            <a:pPr algn="ctr">
              <a:buClrTx/>
              <a:buSzTx/>
              <a:buNone/>
            </a:pPr>
            <a:endParaRPr lang="zh-CN" altLang="en-US" sz="2400" b="1">
              <a:solidFill>
                <a:srgbClr val="5F6E7A"/>
              </a:solidFill>
              <a:latin typeface="华文中宋" panose="02010600040101010101" charset="-122"/>
              <a:ea typeface="华文中宋" panose="02010600040101010101" charset="-122"/>
              <a:cs typeface="华文中宋" panose="02010600040101010101" charset="-122"/>
            </a:endParaRPr>
          </a:p>
          <a:p>
            <a:pPr algn="ctr">
              <a:buClrTx/>
              <a:buSzTx/>
              <a:buNone/>
            </a:pPr>
            <a:endParaRPr lang="zh-CN" altLang="en-US" sz="2400" b="1">
              <a:solidFill>
                <a:srgbClr val="5F6E7A"/>
              </a:solidFill>
              <a:latin typeface="华文中宋" panose="02010600040101010101" charset="-122"/>
              <a:ea typeface="华文中宋" panose="02010600040101010101" charset="-122"/>
              <a:cs typeface="华文中宋" panose="02010600040101010101" charset="-122"/>
            </a:endParaRPr>
          </a:p>
          <a:p>
            <a:pPr algn="ctr">
              <a:buClrTx/>
              <a:buSzTx/>
              <a:buNone/>
            </a:pPr>
            <a:r>
              <a:rPr lang="zh-CN" altLang="en-US" sz="2400" b="1">
                <a:solidFill>
                  <a:srgbClr val="5F6E7A"/>
                </a:solidFill>
                <a:latin typeface="华文中宋" panose="02010600040101010101" charset="-122"/>
                <a:ea typeface="华文中宋" panose="02010600040101010101" charset="-122"/>
                <a:cs typeface="华文中宋" panose="02010600040101010101" charset="-122"/>
                <a:sym typeface="+mn-ea"/>
              </a:rPr>
              <a:t>预祝大家考出优异成绩!</a:t>
            </a:r>
            <a:endParaRPr lang="zh-CN" altLang="en-US" sz="2400" b="1">
              <a:solidFill>
                <a:srgbClr val="5F6E7A"/>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tags/tag1.xml><?xml version="1.0" encoding="utf-8"?>
<p:tagLst xmlns:p="http://schemas.openxmlformats.org/presentationml/2006/main">
  <p:tag name="KSO_WM_UNIT_PLACING_PICTURE_USER_VIEWPORT" val="{&quot;height&quot;:5595.001574803149,&quot;width&quot;:19200}"/>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PP_MARK_KEY" val="ff40ceb5-a871-4b18-b60a-9733699ef7d4"/>
  <p:tag name="COMMONDATA" val="eyJjb3VudCI6MywiaGRpZCI6IjY4MDk4OTJmMzgxMDg1ZGZiZjZkZGM0YTIzYTUwNTYwIiwidXNlckNvdW50IjozfQ=="/>
  <p:tag name="commondata" val="eyJjb3VudCI6NCwiaGRpZCI6IjY4MDk4OTJmMzgxMDg1ZGZiZjZkZGM0YTIzYTUwNTYwIiwidXNlckNvdW50Ijo0fQ=="/>
</p:tagLst>
</file>

<file path=ppt/theme/theme1.xml><?xml version="1.0" encoding="utf-8"?>
<a:theme xmlns:a="http://schemas.openxmlformats.org/drawingml/2006/main" name="Office 主题​​">
  <a:themeElements>
    <a:clrScheme name="自定义 116">
      <a:dk1>
        <a:sysClr val="windowText" lastClr="000000"/>
      </a:dk1>
      <a:lt1>
        <a:sysClr val="window" lastClr="FFFFFF"/>
      </a:lt1>
      <a:dk2>
        <a:srgbClr val="44546A"/>
      </a:dk2>
      <a:lt2>
        <a:srgbClr val="E7E6E6"/>
      </a:lt2>
      <a:accent1>
        <a:srgbClr val="7E8E99"/>
      </a:accent1>
      <a:accent2>
        <a:srgbClr val="3B454B"/>
      </a:accent2>
      <a:accent3>
        <a:srgbClr val="7E8E99"/>
      </a:accent3>
      <a:accent4>
        <a:srgbClr val="3B454B"/>
      </a:accent4>
      <a:accent5>
        <a:srgbClr val="7E8E99"/>
      </a:accent5>
      <a:accent6>
        <a:srgbClr val="3B454B"/>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1817</Words>
  <Application>WPS 演示</Application>
  <PresentationFormat>宽屏</PresentationFormat>
  <Paragraphs>214</Paragraphs>
  <Slides>7</Slides>
  <Notes>15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7</vt:i4>
      </vt:variant>
    </vt:vector>
  </HeadingPairs>
  <TitlesOfParts>
    <vt:vector size="22" baseType="lpstr">
      <vt:lpstr>Arial</vt:lpstr>
      <vt:lpstr>宋体</vt:lpstr>
      <vt:lpstr>Wingdings</vt:lpstr>
      <vt:lpstr>Source Sans Pro</vt:lpstr>
      <vt:lpstr>华文中宋</vt:lpstr>
      <vt:lpstr>微软雅黑</vt:lpstr>
      <vt:lpstr>Helvetica Light</vt:lpstr>
      <vt:lpstr>AgencyFB</vt:lpstr>
      <vt:lpstr>Segoe Print</vt:lpstr>
      <vt:lpstr>Open Sans</vt:lpstr>
      <vt:lpstr>等线</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康伟 余</dc:creator>
  <cp:lastModifiedBy>离开的猫</cp:lastModifiedBy>
  <cp:revision>13</cp:revision>
  <dcterms:created xsi:type="dcterms:W3CDTF">1900-01-01T00:00:00Z</dcterms:created>
  <dcterms:modified xsi:type="dcterms:W3CDTF">2024-06-07T01:57:14Z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KSOTemplateUUID">
    <vt:lpwstr>v1.0_mb_81xqX3goxS0qdhqqenvFPw==</vt:lpwstr>
  </property>
  <property fmtid="{D5CDD505-2E9C-101B-9397-08002B2CF9AE}" pid="4" name="ICV">
    <vt:lpwstr>CBBD38623F2D42A6AB1D962E8F01F712_13</vt:lpwstr>
  </property>
</Properties>
</file>