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1474" r:id="rId4"/>
    <p:sldId id="1470" r:id="rId6"/>
    <p:sldId id="1472" r:id="rId7"/>
    <p:sldId id="1478" r:id="rId8"/>
    <p:sldId id="1480" r:id="rId9"/>
    <p:sldId id="1437" r:id="rId10"/>
    <p:sldId id="1473" r:id="rId11"/>
  </p:sldIdLst>
  <p:sldSz cx="12192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E7A"/>
    <a:srgbClr val="687784"/>
    <a:srgbClr val="3B454B"/>
    <a:srgbClr val="7E8E99"/>
    <a:srgbClr val="2F2F2F"/>
    <a:srgbClr val="5F5F5F"/>
    <a:srgbClr val="FDFDFD"/>
    <a:srgbClr val="7F8D99"/>
    <a:srgbClr val="97A7B4"/>
    <a:srgbClr val="7E8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53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7345-2957-40F2-9CBA-D773FB65E2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D0F24-4CEF-4CCF-B18A-D7CD8D8147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备注占位符 2"/>
          <p:cNvSpPr/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/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/>
          <p:nvPr>
            <p:ph type="pic" sz="quarter" idx="12" hasCustomPrompt="1"/>
          </p:nvPr>
        </p:nvSpPr>
        <p:spPr>
          <a:xfrm>
            <a:off x="1301462" y="2305451"/>
            <a:ext cx="5393806" cy="33804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_06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/>
          <p:nvPr>
            <p:ph type="pic" sz="quarter" idx="10"/>
          </p:nvPr>
        </p:nvSpPr>
        <p:spPr>
          <a:xfrm>
            <a:off x="5164496" y="2172280"/>
            <a:ext cx="1900261" cy="33642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le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/>
          <p:nvPr>
            <p:ph type="pic" sz="quarter" idx="13"/>
          </p:nvPr>
        </p:nvSpPr>
        <p:spPr>
          <a:xfrm>
            <a:off x="5284964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Picture Placeholder 5"/>
          <p:cNvSpPr/>
          <p:nvPr>
            <p:ph type="pic" sz="quarter" idx="14"/>
          </p:nvPr>
        </p:nvSpPr>
        <p:spPr>
          <a:xfrm>
            <a:off x="6473147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1" name="Picture Placeholder 5"/>
          <p:cNvSpPr/>
          <p:nvPr>
            <p:ph type="pic" sz="quarter" idx="15"/>
          </p:nvPr>
        </p:nvSpPr>
        <p:spPr>
          <a:xfrm>
            <a:off x="7597865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Picture Placeholder 5"/>
          <p:cNvSpPr/>
          <p:nvPr>
            <p:ph type="pic" sz="quarter" idx="16"/>
          </p:nvPr>
        </p:nvSpPr>
        <p:spPr>
          <a:xfrm>
            <a:off x="2965962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3" name="Picture Placeholder 5"/>
          <p:cNvSpPr/>
          <p:nvPr>
            <p:ph type="pic" sz="quarter" idx="17"/>
          </p:nvPr>
        </p:nvSpPr>
        <p:spPr>
          <a:xfrm>
            <a:off x="4090680" y="2792125"/>
            <a:ext cx="1501183" cy="187663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fade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/>
          <p:nvPr>
            <p:ph type="pic" sz="quarter" idx="10"/>
          </p:nvPr>
        </p:nvSpPr>
        <p:spPr>
          <a:xfrm>
            <a:off x="500485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2" name="Picture Placeholder 6"/>
          <p:cNvSpPr/>
          <p:nvPr>
            <p:ph type="pic" sz="quarter" idx="11"/>
          </p:nvPr>
        </p:nvSpPr>
        <p:spPr>
          <a:xfrm>
            <a:off x="3423364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3" name="Picture Placeholder 6"/>
          <p:cNvSpPr/>
          <p:nvPr>
            <p:ph type="pic" sz="quarter" idx="12"/>
          </p:nvPr>
        </p:nvSpPr>
        <p:spPr>
          <a:xfrm>
            <a:off x="6346243" y="2018341"/>
            <a:ext cx="2422394" cy="2349381"/>
          </a:xfrm>
        </p:spPr>
        <p:txBody>
          <a:bodyPr/>
          <a:lstStyle/>
          <a:p>
            <a:endParaRPr lang="fr-CA"/>
          </a:p>
        </p:txBody>
      </p:sp>
      <p:sp>
        <p:nvSpPr>
          <p:cNvPr id="14" name="Picture Placeholder 6"/>
          <p:cNvSpPr/>
          <p:nvPr>
            <p:ph type="pic" sz="quarter" idx="13"/>
          </p:nvPr>
        </p:nvSpPr>
        <p:spPr>
          <a:xfrm>
            <a:off x="9269122" y="2018341"/>
            <a:ext cx="2422394" cy="2349381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/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/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/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668A-8F6E-4C60-8EAE-687BF04572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9EA6-8920-4B5A-8A83-9F0E6C6E77E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87784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9098" r="-1" b="41601"/>
          <a:stretch>
            <a:fillRect/>
          </a:stretch>
        </p:blipFill>
        <p:spPr>
          <a:xfrm>
            <a:off x="-101600" y="3552824"/>
            <a:ext cx="12192000" cy="3552826"/>
          </a:xfrm>
          <a:custGeom>
            <a:avLst/>
            <a:gdLst>
              <a:gd name="connsiteX0" fmla="*/ 0 w 12192000"/>
              <a:gd name="connsiteY0" fmla="*/ 0 h 6644097"/>
              <a:gd name="connsiteX1" fmla="*/ 12192000 w 12192000"/>
              <a:gd name="connsiteY1" fmla="*/ 0 h 6644097"/>
              <a:gd name="connsiteX2" fmla="*/ 12192000 w 12192000"/>
              <a:gd name="connsiteY2" fmla="*/ 6644097 h 6644097"/>
              <a:gd name="connsiteX3" fmla="*/ 0 w 12192000"/>
              <a:gd name="connsiteY3" fmla="*/ 6644097 h 664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44097">
                <a:moveTo>
                  <a:pt x="0" y="0"/>
                </a:moveTo>
                <a:lnTo>
                  <a:pt x="12192000" y="0"/>
                </a:lnTo>
                <a:lnTo>
                  <a:pt x="12192000" y="6644097"/>
                </a:lnTo>
                <a:lnTo>
                  <a:pt x="0" y="6644097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3"/>
          <a:stretch>
            <a:fillRect/>
          </a:stretch>
        </p:blipFill>
        <p:spPr>
          <a:xfrm>
            <a:off x="7632043" y="0"/>
            <a:ext cx="4559957" cy="12157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295"/>
            <a:ext cx="2052932" cy="20917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09" y="2546350"/>
            <a:ext cx="1161791" cy="16702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t="19098" r="-1" b="41601"/>
          <a:stretch>
            <a:fillRect/>
          </a:stretch>
        </p:blipFill>
        <p:spPr>
          <a:xfrm rot="10800000">
            <a:off x="0" y="0"/>
            <a:ext cx="12192000" cy="3552826"/>
          </a:xfrm>
          <a:custGeom>
            <a:avLst/>
            <a:gdLst>
              <a:gd name="connsiteX0" fmla="*/ 0 w 12192000"/>
              <a:gd name="connsiteY0" fmla="*/ 0 h 6644097"/>
              <a:gd name="connsiteX1" fmla="*/ 12192000 w 12192000"/>
              <a:gd name="connsiteY1" fmla="*/ 0 h 6644097"/>
              <a:gd name="connsiteX2" fmla="*/ 12192000 w 12192000"/>
              <a:gd name="connsiteY2" fmla="*/ 6644097 h 6644097"/>
              <a:gd name="connsiteX3" fmla="*/ 0 w 12192000"/>
              <a:gd name="connsiteY3" fmla="*/ 6644097 h 664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644097">
                <a:moveTo>
                  <a:pt x="0" y="0"/>
                </a:moveTo>
                <a:lnTo>
                  <a:pt x="12192000" y="0"/>
                </a:lnTo>
                <a:lnTo>
                  <a:pt x="12192000" y="6644097"/>
                </a:lnTo>
                <a:lnTo>
                  <a:pt x="0" y="6644097"/>
                </a:lnTo>
                <a:close/>
              </a:path>
            </a:pathLst>
          </a:custGeom>
        </p:spPr>
      </p:pic>
      <p:sp>
        <p:nvSpPr>
          <p:cNvPr id="45" name="文本框 44"/>
          <p:cNvSpPr txBox="1"/>
          <p:nvPr/>
        </p:nvSpPr>
        <p:spPr>
          <a:xfrm>
            <a:off x="7942580" y="4936490"/>
            <a:ext cx="39382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altLang="zh-CN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2023</a:t>
            </a:r>
            <a:r>
              <a:rPr lang="zh-CN" altLang="en-US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11</a:t>
            </a:r>
            <a:r>
              <a:rPr lang="zh-CN" altLang="en-US" sz="20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月</a:t>
            </a:r>
            <a:endParaRPr lang="zh-CN" altLang="en-US" sz="20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31140" y="1663065"/>
            <a:ext cx="11527155" cy="2762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2023-2024学年第</a:t>
            </a:r>
            <a:r>
              <a:rPr lang="zh-CN" altLang="en-US" sz="44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</a:t>
            </a:r>
            <a:r>
              <a:rPr lang="en-US" altLang="zh-CN" sz="44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学期</a:t>
            </a:r>
            <a:endParaRPr lang="en-US" altLang="zh-CN" sz="4400" b="1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lnSpc>
                <a:spcPct val="180000"/>
              </a:lnSpc>
            </a:pPr>
            <a:r>
              <a:rPr lang="en-US" altLang="zh-CN" sz="5400" b="1" dirty="0">
                <a:solidFill>
                  <a:srgbClr val="687784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72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诚信考试</a:t>
            </a:r>
            <a:r>
              <a:rPr lang="zh-CN" altLang="en-US" sz="72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主题</a:t>
            </a:r>
            <a:r>
              <a:rPr lang="en-US" altLang="zh-CN" sz="7200" b="1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班会</a:t>
            </a:r>
            <a:endParaRPr lang="en-US" altLang="zh-CN" sz="7200" b="1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871357" y="2859314"/>
            <a:ext cx="2449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9565" y="811530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考试时间</a:t>
            </a:r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安排：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4555" y="1664335"/>
            <a:ext cx="10274935" cy="1572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-202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学年第一学期期中考试安排将在开学后第十周进行。具体看教务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通知。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9565" y="838835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考场纪律：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675" y="1517650"/>
            <a:ext cx="118046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（一）携带规定以外的物品进入考场或者未放在指定位置的；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（二）未在规定的座位参加考试的；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（三）考试开始信号发出前答题或者考试结束信号发出后继续答题的；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（四）在考试过程中旁窥、交头接耳、互打暗号或者手势的；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五）未经考试工作人员同意在考试过程中擅自离开考场的；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六）将试卷、答卷（含答题卡、答题纸等，下同）、草稿纸等考试用纸带出考场的；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（七）用规定以外的笔或者纸答题或者在试卷规定以外的地方书写姓名、考号或者以其他方式在答卷上标记信息的；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八）其他违反考场规则但尚未构成作弊的行为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8930" y="728345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注意事项：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805" y="1250315"/>
            <a:ext cx="12101195" cy="4432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）公共基础课重修、 补修学生如遇与专业课考试时间冲突的情况，请向任课教师提交申请,由任课教师另外安排时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间补考。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）没有特殊注明，考试时长为120分钟/场，请看清场次参加考试。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）学生凭</a:t>
            </a:r>
            <a:r>
              <a:rPr lang="zh-CN" altLang="en-US" sz="2000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学生证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参加考试，证件遗失者,凭所在学院证明(贴照片、盖章)入场。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）务必诚信考试，</a:t>
            </a:r>
            <a:r>
              <a:rPr lang="zh-CN" altLang="en-US" sz="2000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违规作弊一律给予处分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）排除外界干扰，积极备考。正确认识考试对评价自己的重要性。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）提高自身修养，做一名诚实守信的大学生。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）严肃考风考纪,端正学习与考试的态度，严格遵守考试规章制度,实事求是，杜绝一切考试作弊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形式，严于自律。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70000"/>
              </a:lnSpc>
              <a:buClrTx/>
              <a:buSzTx/>
              <a:buNone/>
            </a:pP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>
                <a:solidFill>
                  <a:srgbClr val="5F6E7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）弘扬诚信正义。树立与不良风气作斗争的信心和勇气，勇于检举揭发考试作弊行为。</a:t>
            </a:r>
            <a:endParaRPr lang="zh-CN" altLang="en-US" b="1">
              <a:solidFill>
                <a:srgbClr val="5F6E7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5785" y="1189990"/>
            <a:ext cx="10823575" cy="588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根据《浙江水利水电学院 学生违规处分规定》第三</a:t>
            </a:r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章</a:t>
            </a:r>
            <a:endParaRPr lang="zh-CN" altLang="en-US" sz="2800" dirty="0">
              <a:solidFill>
                <a:srgbClr val="687784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" name="图片 1" descr="违规处分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9025" y="1889125"/>
            <a:ext cx="6993890" cy="1329055"/>
          </a:xfrm>
          <a:prstGeom prst="rect">
            <a:avLst/>
          </a:prstGeom>
        </p:spPr>
      </p:pic>
      <p:pic>
        <p:nvPicPr>
          <p:cNvPr id="25" name="图片 24" descr="违规处分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25" y="3224530"/>
            <a:ext cx="699452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违规处分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0" y="942340"/>
            <a:ext cx="6559550" cy="3259455"/>
          </a:xfrm>
          <a:prstGeom prst="rect">
            <a:avLst/>
          </a:prstGeom>
        </p:spPr>
      </p:pic>
      <p:pic>
        <p:nvPicPr>
          <p:cNvPr id="25" name="图片 24" descr="违规处分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85" y="4135120"/>
            <a:ext cx="6559550" cy="162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5785" y="1189990"/>
            <a:ext cx="1105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>
                <a:solidFill>
                  <a:srgbClr val="687784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根据《浙江水利水电学院 学士学位授予工作实施细则》第三条</a:t>
            </a:r>
            <a:endParaRPr lang="zh-CN" altLang="en-US"/>
          </a:p>
        </p:txBody>
      </p:sp>
      <p:pic>
        <p:nvPicPr>
          <p:cNvPr id="2" name="图片 1" descr="学委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0940" y="2197735"/>
            <a:ext cx="6911975" cy="2002790"/>
          </a:xfrm>
          <a:prstGeom prst="rect">
            <a:avLst/>
          </a:prstGeom>
        </p:spPr>
      </p:pic>
      <p:pic>
        <p:nvPicPr>
          <p:cNvPr id="5" name="图片 4" descr="学委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05" y="4200525"/>
            <a:ext cx="6913245" cy="923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7539" y="5764132"/>
            <a:ext cx="3301431" cy="1290523"/>
            <a:chOff x="783774" y="3765152"/>
            <a:chExt cx="3301431" cy="1290523"/>
          </a:xfrm>
        </p:grpSpPr>
        <p:grpSp>
          <p:nvGrpSpPr>
            <p:cNvPr id="6" name="Group 5"/>
            <p:cNvGrpSpPr/>
            <p:nvPr/>
          </p:nvGrpSpPr>
          <p:grpSpPr>
            <a:xfrm>
              <a:off x="783774" y="4128318"/>
              <a:ext cx="1314178" cy="927357"/>
              <a:chOff x="3024188" y="3378200"/>
              <a:chExt cx="2609851" cy="2530475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45659" y="4025776"/>
              <a:ext cx="1311780" cy="1029898"/>
              <a:chOff x="4338638" y="2257425"/>
              <a:chExt cx="2605088" cy="3651250"/>
            </a:xfrm>
          </p:grpSpPr>
          <p:sp>
            <p:nvSpPr>
              <p:cNvPr id="10" name="Freeform 9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11540" y="4025776"/>
              <a:ext cx="1311780" cy="1029899"/>
              <a:chOff x="5661026" y="3946525"/>
              <a:chExt cx="2605088" cy="1962150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71027" y="3765152"/>
              <a:ext cx="1314178" cy="1290522"/>
              <a:chOff x="6970713" y="2933700"/>
              <a:chExt cx="2609851" cy="2974975"/>
            </a:xfrm>
          </p:grpSpPr>
          <p:sp>
            <p:nvSpPr>
              <p:cNvPr id="16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8" name="Shape 1834"/>
          <p:cNvSpPr/>
          <p:nvPr/>
        </p:nvSpPr>
        <p:spPr>
          <a:xfrm>
            <a:off x="1697538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5337" y="7158893"/>
            <a:ext cx="2586748" cy="114215"/>
            <a:chOff x="1121572" y="5159913"/>
            <a:chExt cx="2586748" cy="114215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121572" y="5159913"/>
              <a:ext cx="634071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821637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2492446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31526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57864" y="5878868"/>
            <a:ext cx="3301431" cy="1175787"/>
            <a:chOff x="4444099" y="3879888"/>
            <a:chExt cx="3301431" cy="1175787"/>
          </a:xfrm>
        </p:grpSpPr>
        <p:grpSp>
          <p:nvGrpSpPr>
            <p:cNvPr id="57" name="Group 56"/>
            <p:cNvGrpSpPr/>
            <p:nvPr/>
          </p:nvGrpSpPr>
          <p:grpSpPr>
            <a:xfrm>
              <a:off x="4444099" y="4305436"/>
              <a:ext cx="1314178" cy="750239"/>
              <a:chOff x="3024188" y="3378200"/>
              <a:chExt cx="2609851" cy="253047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984" y="4025776"/>
              <a:ext cx="1311780" cy="1029898"/>
              <a:chOff x="4338638" y="2257425"/>
              <a:chExt cx="2605088" cy="3651250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71865" y="4336595"/>
              <a:ext cx="1311780" cy="719080"/>
              <a:chOff x="5661026" y="3946525"/>
              <a:chExt cx="2605088" cy="1962150"/>
            </a:xfrm>
          </p:grpSpPr>
          <p:sp>
            <p:nvSpPr>
              <p:cNvPr id="72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431352" y="3879888"/>
              <a:ext cx="1314178" cy="1175785"/>
              <a:chOff x="6970713" y="2933700"/>
              <a:chExt cx="2609851" cy="2974975"/>
            </a:xfrm>
          </p:grpSpPr>
          <p:sp>
            <p:nvSpPr>
              <p:cNvPr id="70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61" name="Shape 1834"/>
          <p:cNvSpPr/>
          <p:nvPr/>
        </p:nvSpPr>
        <p:spPr>
          <a:xfrm>
            <a:off x="53578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5318" y="7158893"/>
            <a:ext cx="2591855" cy="114215"/>
            <a:chOff x="4781553" y="5159913"/>
            <a:chExt cx="2591855" cy="114215"/>
          </a:xfrm>
        </p:grpSpPr>
        <p:sp>
          <p:nvSpPr>
            <p:cNvPr id="62" name="Text Placeholder 2"/>
            <p:cNvSpPr txBox="1"/>
            <p:nvPr/>
          </p:nvSpPr>
          <p:spPr>
            <a:xfrm>
              <a:off x="47815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Text Placeholder 2"/>
            <p:cNvSpPr txBox="1"/>
            <p:nvPr/>
          </p:nvSpPr>
          <p:spPr>
            <a:xfrm>
              <a:off x="5491488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4" name="Text Placeholder 2"/>
            <p:cNvSpPr txBox="1"/>
            <p:nvPr/>
          </p:nvSpPr>
          <p:spPr>
            <a:xfrm>
              <a:off x="61575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68177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015464" y="5764132"/>
            <a:ext cx="3301431" cy="1290523"/>
            <a:chOff x="8101699" y="3765152"/>
            <a:chExt cx="3301431" cy="1290523"/>
          </a:xfrm>
        </p:grpSpPr>
        <p:grpSp>
          <p:nvGrpSpPr>
            <p:cNvPr id="79" name="Group 78"/>
            <p:cNvGrpSpPr/>
            <p:nvPr/>
          </p:nvGrpSpPr>
          <p:grpSpPr>
            <a:xfrm>
              <a:off x="8101699" y="3879888"/>
              <a:ext cx="1314178" cy="1175787"/>
              <a:chOff x="3024188" y="3378200"/>
              <a:chExt cx="2609851" cy="2530475"/>
            </a:xfrm>
          </p:grpSpPr>
          <p:sp>
            <p:nvSpPr>
              <p:cNvPr id="98" name="Freeform 97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334 w 348"/>
                  <a:gd name="T1" fmla="*/ 52 h 673"/>
                  <a:gd name="T2" fmla="*/ 0 w 348"/>
                  <a:gd name="T3" fmla="*/ 673 h 673"/>
                  <a:gd name="T4" fmla="*/ 348 w 348"/>
                  <a:gd name="T5" fmla="*/ 673 h 673"/>
                  <a:gd name="T6" fmla="*/ 348 w 348"/>
                  <a:gd name="T7" fmla="*/ 0 h 673"/>
                  <a:gd name="T8" fmla="*/ 334 w 348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4330701" y="3378200"/>
                <a:ext cx="1303338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763584" y="4166936"/>
              <a:ext cx="1311780" cy="888737"/>
              <a:chOff x="4338638" y="2257425"/>
              <a:chExt cx="2605088" cy="3651250"/>
            </a:xfrm>
          </p:grpSpPr>
          <p:sp>
            <p:nvSpPr>
              <p:cNvPr id="96" name="Freeform 95"/>
              <p:cNvSpPr/>
              <p:nvPr/>
            </p:nvSpPr>
            <p:spPr bwMode="auto">
              <a:xfrm>
                <a:off x="4338638" y="2257425"/>
                <a:ext cx="1303338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5641976" y="2257425"/>
                <a:ext cx="1301750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9429465" y="3879888"/>
              <a:ext cx="1311780" cy="1175787"/>
              <a:chOff x="5661026" y="3946525"/>
              <a:chExt cx="2605088" cy="1962150"/>
            </a:xfrm>
          </p:grpSpPr>
          <p:sp>
            <p:nvSpPr>
              <p:cNvPr id="94" name="Freeform 11"/>
              <p:cNvSpPr/>
              <p:nvPr/>
            </p:nvSpPr>
            <p:spPr bwMode="auto">
              <a:xfrm>
                <a:off x="5661026" y="3946525"/>
                <a:ext cx="130175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Freeform 12"/>
              <p:cNvSpPr/>
              <p:nvPr/>
            </p:nvSpPr>
            <p:spPr bwMode="auto">
              <a:xfrm>
                <a:off x="6962776" y="3946525"/>
                <a:ext cx="130333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088952" y="3765152"/>
              <a:ext cx="1314178" cy="1290522"/>
              <a:chOff x="6970713" y="2933700"/>
              <a:chExt cx="2609851" cy="2974975"/>
            </a:xfrm>
          </p:grpSpPr>
          <p:sp>
            <p:nvSpPr>
              <p:cNvPr id="92" name="Freeform 13"/>
              <p:cNvSpPr/>
              <p:nvPr/>
            </p:nvSpPr>
            <p:spPr bwMode="auto">
              <a:xfrm>
                <a:off x="8277226" y="2933700"/>
                <a:ext cx="1303338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  <p:sp>
            <p:nvSpPr>
              <p:cNvPr id="93" name="Freeform 14"/>
              <p:cNvSpPr/>
              <p:nvPr/>
            </p:nvSpPr>
            <p:spPr bwMode="auto">
              <a:xfrm>
                <a:off x="6970713" y="2933700"/>
                <a:ext cx="1306513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83" name="Shape 1834"/>
          <p:cNvSpPr/>
          <p:nvPr/>
        </p:nvSpPr>
        <p:spPr>
          <a:xfrm>
            <a:off x="9015463" y="7054656"/>
            <a:ext cx="3323009" cy="45782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352918" y="7158893"/>
            <a:ext cx="2591855" cy="114215"/>
            <a:chOff x="8439153" y="5159913"/>
            <a:chExt cx="2591855" cy="114215"/>
          </a:xfrm>
        </p:grpSpPr>
        <p:sp>
          <p:nvSpPr>
            <p:cNvPr id="84" name="Text Placeholder 2"/>
            <p:cNvSpPr txBox="1"/>
            <p:nvPr/>
          </p:nvSpPr>
          <p:spPr>
            <a:xfrm>
              <a:off x="8439153" y="5159913"/>
              <a:ext cx="624889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Corn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5" name="Text Placeholder 2"/>
            <p:cNvSpPr txBox="1"/>
            <p:nvPr/>
          </p:nvSpPr>
          <p:spPr>
            <a:xfrm>
              <a:off x="913956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Rice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6" name="Text Placeholder 2"/>
            <p:cNvSpPr txBox="1"/>
            <p:nvPr/>
          </p:nvSpPr>
          <p:spPr>
            <a:xfrm>
              <a:off x="9815134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Oat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Text Placeholder 2"/>
            <p:cNvSpPr txBox="1"/>
            <p:nvPr/>
          </p:nvSpPr>
          <p:spPr>
            <a:xfrm>
              <a:off x="10475322" y="5159913"/>
              <a:ext cx="555686" cy="11421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b="1" dirty="0">
                  <a:solidFill>
                    <a:srgbClr val="262626">
                      <a:lumMod val="65000"/>
                      <a:lumOff val="35000"/>
                    </a:srgbClr>
                  </a:solidFill>
                  <a:latin typeface="AgencyFB" pitchFamily="2" charset="0"/>
                  <a:ea typeface="Open Sans" pitchFamily="34" charset="0"/>
                  <a:cs typeface="Open Sans" pitchFamily="34" charset="0"/>
                </a:rPr>
                <a:t>Fish</a:t>
              </a:r>
              <a:endParaRPr lang="en-GB" sz="1400" b="1" dirty="0">
                <a:solidFill>
                  <a:srgbClr val="262626">
                    <a:lumMod val="65000"/>
                    <a:lumOff val="35000"/>
                  </a:srgbClr>
                </a:solidFill>
                <a:latin typeface="AgencyFB" pitchFamily="2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114" name="直接连接符 113"/>
          <p:cNvCxnSpPr/>
          <p:nvPr/>
        </p:nvCxnSpPr>
        <p:spPr>
          <a:xfrm>
            <a:off x="328632" y="627534"/>
            <a:ext cx="1153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/>
          <p:cNvSpPr txBox="1"/>
          <p:nvPr/>
        </p:nvSpPr>
        <p:spPr>
          <a:xfrm>
            <a:off x="328930" y="212090"/>
            <a:ext cx="2244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机械与汽车工程</a:t>
            </a: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学院</a:t>
            </a:r>
            <a:endParaRPr lang="zh-CN" altLang="en-US" sz="1600" b="1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860" y="2160270"/>
            <a:ext cx="114617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rgbClr val="5F6E7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希望大家从我做起，严肃考风考纪，抵制不良考风，杜绝舞弊行为。</a:t>
            </a: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rgbClr val="5F6E7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为自己赢得一个真实的成绩!</a:t>
            </a: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solidFill>
                  <a:srgbClr val="5F6E7A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预祝大家考出优异成绩!</a:t>
            </a:r>
            <a:endParaRPr lang="zh-CN" altLang="en-US" sz="2400" b="1">
              <a:solidFill>
                <a:srgbClr val="5F6E7A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595.001574803149,&quot;width&quot;:19200}"/>
</p:tagLst>
</file>

<file path=ppt/tags/tag2.xml><?xml version="1.0" encoding="utf-8"?>
<p:tagLst xmlns:p="http://schemas.openxmlformats.org/presentationml/2006/main">
  <p:tag name="KSO_WPP_MARK_KEY" val="ff40ceb5-a871-4b18-b60a-9733699ef7d4"/>
  <p:tag name="COMMONDATA" val="eyJjb3VudCI6MiwiaGRpZCI6IjY4MDk4OTJmMzgxMDg1ZGZiZjZkZGM0YTIzYTUwNTYwIiwidXNlckNvdW50IjoyfQ=="/>
  <p:tag name="commondata" val="eyJjb3VudCI6MywiaGRpZCI6IjY4MDk4OTJmMzgxMDg1ZGZiZjZkZGM0YTIzYTUwNTYwIiwidXNlckNvdW50IjozfQ=="/>
</p:tagLst>
</file>

<file path=ppt/theme/theme1.xml><?xml version="1.0" encoding="utf-8"?>
<a:theme xmlns:a="http://schemas.openxmlformats.org/drawingml/2006/main" name="Office 主题​​">
  <a:themeElements>
    <a:clrScheme name="自定义 1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E8E99"/>
      </a:accent1>
      <a:accent2>
        <a:srgbClr val="3B454B"/>
      </a:accent2>
      <a:accent3>
        <a:srgbClr val="7E8E99"/>
      </a:accent3>
      <a:accent4>
        <a:srgbClr val="3B454B"/>
      </a:accent4>
      <a:accent5>
        <a:srgbClr val="7E8E99"/>
      </a:accent5>
      <a:accent6>
        <a:srgbClr val="3B454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WPS 演示</Application>
  <PresentationFormat>宽屏</PresentationFormat>
  <Paragraphs>232</Paragraphs>
  <Slides>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Source Sans Pro</vt:lpstr>
      <vt:lpstr>华文中宋</vt:lpstr>
      <vt:lpstr>微软雅黑</vt:lpstr>
      <vt:lpstr>Helvetica Light</vt:lpstr>
      <vt:lpstr>AgencyFB</vt:lpstr>
      <vt:lpstr>Segoe Print</vt:lpstr>
      <vt:lpstr>Open Sans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康伟 余</dc:creator>
  <cp:lastModifiedBy>yan</cp:lastModifiedBy>
  <cp:revision>12</cp:revision>
  <dcterms:created xsi:type="dcterms:W3CDTF">1900-01-01T00:00:00Z</dcterms:created>
  <dcterms:modified xsi:type="dcterms:W3CDTF">2023-11-17T02:43:17Z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v1.0_mb_81xqX3goxS0qdhqqenvFPw==</vt:lpwstr>
  </property>
  <property fmtid="{D5CDD505-2E9C-101B-9397-08002B2CF9AE}" pid="4" name="ICV">
    <vt:lpwstr>7184187AABEA462C8CC4F5E04F58155D_13</vt:lpwstr>
  </property>
</Properties>
</file>