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2" r:id="rId3"/>
    <p:sldId id="379" r:id="rId4"/>
    <p:sldId id="372" r:id="rId5"/>
    <p:sldId id="373" r:id="rId6"/>
    <p:sldId id="374" r:id="rId7"/>
    <p:sldId id="375" r:id="rId8"/>
    <p:sldId id="376" r:id="rId9"/>
    <p:sldId id="377" r:id="rId10"/>
    <p:sldId id="378" r:id="rId11"/>
    <p:sldId id="417" r:id="rId12"/>
    <p:sldId id="312" r:id="rId13"/>
  </p:sldIdLst>
  <p:sldSz cx="12192000" cy="6858000"/>
  <p:notesSz cx="6858000" cy="9144000"/>
  <p:embeddedFontLst>
    <p:embeddedFont>
      <p:font typeface="汉仪尚巍手书简" panose="00020600040101010101" pitchFamily="18" charset="-122"/>
      <p:regular r:id="rId18"/>
    </p:embeddedFont>
    <p:embeddedFont>
      <p:font typeface="思源黑体 CN Regular" panose="020B0500000000000000" charset="-122"/>
      <p:regular r:id="rId19"/>
    </p:embeddedFont>
    <p:embeddedFont>
      <p:font typeface="黑体" panose="02010609060101010101" charset="-122"/>
      <p:regular r:id="rId20"/>
    </p:embeddedFont>
    <p:embeddedFont>
      <p:font typeface="思源宋体 CN Heavy" panose="02020900000000000000" charset="-122"/>
      <p:bold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993" userDrawn="1">
          <p15:clr>
            <a:srgbClr val="A4A3A4"/>
          </p15:clr>
        </p15:guide>
        <p15:guide id="3" pos="7242" userDrawn="1">
          <p15:clr>
            <a:srgbClr val="A4A3A4"/>
          </p15:clr>
        </p15:guide>
        <p15:guide id="4" pos="459" userDrawn="1">
          <p15:clr>
            <a:srgbClr val="A4A3A4"/>
          </p15:clr>
        </p15:guide>
        <p15:guide id="5" pos="3939" userDrawn="1">
          <p15:clr>
            <a:srgbClr val="A4A3A4"/>
          </p15:clr>
        </p15:guide>
        <p15:guide id="6" orient="horz" pos="3999" userDrawn="1">
          <p15:clr>
            <a:srgbClr val="A4A3A4"/>
          </p15:clr>
        </p15:guide>
        <p15:guide id="7" orient="horz" pos="22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'be'r" initials="A" lastIdx="4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6D9F"/>
    <a:srgbClr val="B5AA83"/>
    <a:srgbClr val="D8D2B9"/>
    <a:srgbClr val="9AB1C9"/>
    <a:srgbClr val="BEC6D3"/>
    <a:srgbClr val="395C92"/>
    <a:srgbClr val="1D3B6F"/>
    <a:srgbClr val="767171"/>
    <a:srgbClr val="E285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50" y="43"/>
      </p:cViewPr>
      <p:guideLst>
        <p:guide orient="horz" pos="993"/>
        <p:guide pos="7242"/>
        <p:guide pos="459"/>
        <p:guide pos="3939"/>
        <p:guide orient="horz" pos="3999"/>
        <p:guide orient="horz" pos="227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52.xml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1" r="14622" b="7813"/>
          <a:stretch>
            <a:fillRect/>
          </a:stretch>
        </p:blipFill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1259" y="1354114"/>
            <a:ext cx="8899134" cy="6047495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342900" y="292100"/>
            <a:ext cx="11506200" cy="6261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6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9" Type="http://schemas.openxmlformats.org/officeDocument/2006/relationships/slideLayout" Target="../slideLayouts/slideLayout8.xml"/><Relationship Id="rId18" Type="http://schemas.openxmlformats.org/officeDocument/2006/relationships/tags" Target="../tags/tag22.xml"/><Relationship Id="rId17" Type="http://schemas.openxmlformats.org/officeDocument/2006/relationships/tags" Target="../tags/tag21.xml"/><Relationship Id="rId16" Type="http://schemas.openxmlformats.org/officeDocument/2006/relationships/tags" Target="../tags/tag20.xml"/><Relationship Id="rId15" Type="http://schemas.openxmlformats.org/officeDocument/2006/relationships/tags" Target="../tags/tag19.xml"/><Relationship Id="rId14" Type="http://schemas.openxmlformats.org/officeDocument/2006/relationships/tags" Target="../tags/tag18.xml"/><Relationship Id="rId13" Type="http://schemas.openxmlformats.org/officeDocument/2006/relationships/tags" Target="../tags/tag17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3" Type="http://schemas.openxmlformats.org/officeDocument/2006/relationships/slideLayout" Target="../slideLayouts/slideLayout8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tags" Target="../tags/tag23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7.jpeg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9" Type="http://schemas.openxmlformats.org/officeDocument/2006/relationships/slideLayout" Target="../slideLayouts/slideLayout8.xml"/><Relationship Id="rId18" Type="http://schemas.openxmlformats.org/officeDocument/2006/relationships/image" Target="../media/image11.png"/><Relationship Id="rId17" Type="http://schemas.openxmlformats.org/officeDocument/2006/relationships/image" Target="../media/image10.png"/><Relationship Id="rId16" Type="http://schemas.openxmlformats.org/officeDocument/2006/relationships/image" Target="../media/image9.png"/><Relationship Id="rId15" Type="http://schemas.openxmlformats.org/officeDocument/2006/relationships/image" Target="../media/image8.png"/><Relationship Id="rId14" Type="http://schemas.openxmlformats.org/officeDocument/2006/relationships/tags" Target="../tags/tag51.xml"/><Relationship Id="rId13" Type="http://schemas.openxmlformats.org/officeDocument/2006/relationships/tags" Target="../tags/tag50.xml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tags" Target="../tags/tag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1" r="14622" b="7813"/>
          <a:stretch>
            <a:fillRect/>
          </a:stretch>
        </p:blipFill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-76000"/>
                    </a14:imgEffect>
                  </a14:imgLayer>
                </a14:imgProps>
              </a:ext>
            </a:extLst>
          </a:blip>
          <a:srcRect l="22596"/>
          <a:stretch>
            <a:fillRect/>
          </a:stretch>
        </p:blipFill>
        <p:spPr>
          <a:xfrm rot="16200000" flipH="1" flipV="1">
            <a:off x="4900282" y="84843"/>
            <a:ext cx="2391428" cy="1219200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35635" y="1305560"/>
            <a:ext cx="1042543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95C92"/>
                </a:solidFill>
                <a:effectLst/>
                <a:uLnTx/>
                <a:uFillTx/>
                <a:latin typeface="汉仪尚巍手书简" panose="00020600040101010101" pitchFamily="18" charset="-122"/>
                <a:ea typeface="汉仪尚巍手书简" panose="00020600040101010101" pitchFamily="18" charset="-122"/>
                <a:cs typeface="+mn-cs"/>
              </a:rPr>
              <a:t>同心同行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395C92"/>
                </a:solidFill>
                <a:effectLst/>
                <a:uLnTx/>
                <a:uFillTx/>
                <a:latin typeface="汉仪尚巍手书简" panose="00020600040101010101" pitchFamily="18" charset="-122"/>
                <a:ea typeface="汉仪尚巍手书简" panose="00020600040101010101" pitchFamily="18" charset="-122"/>
                <a:cs typeface="+mn-cs"/>
              </a:rPr>
              <a:t> </a:t>
            </a:r>
            <a:endParaRPr kumimoji="0" lang="en-US" altLang="zh-CN" sz="8000" b="0" i="0" u="none" strike="noStrike" kern="1200" cap="none" spc="0" normalizeH="0" baseline="0" noProof="0" dirty="0">
              <a:ln>
                <a:noFill/>
              </a:ln>
              <a:solidFill>
                <a:srgbClr val="395C92"/>
              </a:solidFill>
              <a:effectLst/>
              <a:uLnTx/>
              <a:uFillTx/>
              <a:latin typeface="汉仪尚巍手书简" panose="00020600040101010101" pitchFamily="18" charset="-122"/>
              <a:ea typeface="汉仪尚巍手书简" panose="00020600040101010101" pitchFamily="18" charset="-122"/>
              <a:cs typeface="+mn-cs"/>
            </a:endParaRPr>
          </a:p>
          <a:p>
            <a:pPr marR="0" lvl="0" indent="0" algn="ctr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395C92"/>
                </a:solidFill>
                <a:effectLst/>
                <a:uLnTx/>
                <a:uFillTx/>
                <a:latin typeface="汉仪尚巍手书简" panose="00020600040101010101" pitchFamily="18" charset="-122"/>
                <a:ea typeface="汉仪尚巍手书简" panose="00020600040101010101" pitchFamily="18" charset="-122"/>
                <a:cs typeface="+mn-cs"/>
              </a:rPr>
              <a:t>  </a:t>
            </a: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95C92"/>
                </a:solidFill>
                <a:effectLst/>
                <a:uLnTx/>
                <a:uFillTx/>
                <a:latin typeface="汉仪尚巍手书简" panose="00020600040101010101" pitchFamily="18" charset="-122"/>
                <a:ea typeface="汉仪尚巍手书简" panose="00020600040101010101" pitchFamily="18" charset="-122"/>
                <a:cs typeface="+mn-cs"/>
              </a:rPr>
              <a:t>携手成长</a:t>
            </a:r>
            <a:r>
              <a: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395C92"/>
                </a:solidFill>
                <a:effectLst/>
                <a:uLnTx/>
                <a:uFillTx/>
                <a:latin typeface="汉仪尚巍手书简" panose="00020600040101010101" pitchFamily="18" charset="-122"/>
                <a:ea typeface="汉仪尚巍手书简" panose="00020600040101010101" pitchFamily="18" charset="-122"/>
                <a:cs typeface="+mn-cs"/>
              </a:rPr>
              <a:t> 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395C92"/>
              </a:solidFill>
              <a:effectLst/>
              <a:uLnTx/>
              <a:uFillTx/>
              <a:latin typeface="汉仪尚巍手书简" panose="00020600040101010101" pitchFamily="18" charset="-122"/>
              <a:ea typeface="汉仪尚巍手书简" panose="00020600040101010101" pitchFamily="18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348246"/>
            <a:ext cx="12192000" cy="524520"/>
          </a:xfrm>
          <a:prstGeom prst="rect">
            <a:avLst/>
          </a:prstGeom>
          <a:solidFill>
            <a:srgbClr val="496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+mn-cs"/>
            </a:endParaRPr>
          </a:p>
        </p:txBody>
      </p:sp>
      <p:pic>
        <p:nvPicPr>
          <p:cNvPr id="6" name="图片 5" descr="0de50886349545306d0c87dffe7f89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45" y="64135"/>
            <a:ext cx="3103245" cy="5378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70535" y="4192270"/>
            <a:ext cx="94189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noProof="0" dirty="0">
                <a:ln>
                  <a:noFill/>
                </a:ln>
                <a:solidFill>
                  <a:srgbClr val="395C9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2024年机械学院心理健康教育宣传月</a:t>
            </a:r>
            <a:endParaRPr lang="zh-CN" altLang="en-US" sz="3200" noProof="0" dirty="0">
              <a:ln>
                <a:noFill/>
              </a:ln>
              <a:solidFill>
                <a:srgbClr val="395C92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/>
            <a:r>
              <a:rPr lang="zh-CN" altLang="en-US" sz="3200" noProof="0" dirty="0">
                <a:ln>
                  <a:noFill/>
                </a:ln>
                <a:solidFill>
                  <a:srgbClr val="395C9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心理主题班会</a:t>
            </a:r>
            <a:endParaRPr lang="zh-CN" altLang="en-US" sz="3200" noProof="0" dirty="0">
              <a:ln>
                <a:noFill/>
              </a:ln>
              <a:solidFill>
                <a:srgbClr val="395C92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/>
            <a:r>
              <a:rPr lang="en-US" altLang="zh-CN" sz="3200" noProof="0" dirty="0">
                <a:ln>
                  <a:noFill/>
                </a:ln>
                <a:solidFill>
                  <a:srgbClr val="395C9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2024</a:t>
            </a:r>
            <a:r>
              <a:rPr lang="zh-CN" altLang="en-US" sz="3200" noProof="0" dirty="0">
                <a:ln>
                  <a:noFill/>
                </a:ln>
                <a:solidFill>
                  <a:srgbClr val="395C9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</a:t>
            </a:r>
            <a:r>
              <a:rPr lang="en-US" altLang="zh-CN" sz="3200" noProof="0" dirty="0">
                <a:ln>
                  <a:noFill/>
                </a:ln>
                <a:solidFill>
                  <a:srgbClr val="395C9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</a:t>
            </a:r>
            <a:r>
              <a:rPr lang="zh-CN" altLang="en-US" sz="3200" noProof="0" dirty="0">
                <a:ln>
                  <a:noFill/>
                </a:ln>
                <a:solidFill>
                  <a:srgbClr val="395C9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</a:t>
            </a:r>
            <a:endParaRPr lang="zh-CN" altLang="en-US" sz="3200" noProof="0" dirty="0">
              <a:ln>
                <a:noFill/>
              </a:ln>
              <a:solidFill>
                <a:srgbClr val="395C92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心情温度计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4360" y="0"/>
            <a:ext cx="4820285" cy="6858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40690" y="2845435"/>
            <a:ext cx="49269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寝室张贴的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“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心情温度计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”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496D9F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如何使用？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96D9F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504825" y="4568825"/>
            <a:ext cx="5029835" cy="640080"/>
          </a:xfrm>
          <a:prstGeom prst="round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51510" y="4655820"/>
            <a:ext cx="4810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80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</a:rPr>
              <a:t>正视心理问题，大胆请求援助</a:t>
            </a:r>
            <a:endParaRPr lang="zh-CN" altLang="en-US" sz="2800" noProof="0" dirty="0">
              <a:ln>
                <a:noFill/>
              </a:ln>
              <a:solidFill>
                <a:srgbClr val="496D9F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1" r="14622" b="7813"/>
          <a:stretch>
            <a:fillRect/>
          </a:stretch>
        </p:blipFill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-76000"/>
                    </a14:imgEffect>
                  </a14:imgLayer>
                </a14:imgProps>
              </a:ext>
            </a:extLst>
          </a:blip>
          <a:srcRect l="22596"/>
          <a:stretch>
            <a:fillRect/>
          </a:stretch>
        </p:blipFill>
        <p:spPr>
          <a:xfrm rot="16200000" flipH="1" flipV="1">
            <a:off x="4900282" y="84843"/>
            <a:ext cx="2391428" cy="1219200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-855345" y="2007870"/>
            <a:ext cx="1137666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000" dirty="0">
                <a:solidFill>
                  <a:srgbClr val="395C92"/>
                </a:solidFill>
                <a:latin typeface="汉仪尚巍手书简" panose="00020600040101010101" pitchFamily="18" charset="-122"/>
                <a:ea typeface="汉仪尚巍手书简" panose="00020600040101010101" pitchFamily="18" charset="-122"/>
              </a:rPr>
              <a:t>     </a:t>
            </a:r>
            <a:r>
              <a:rPr lang="zh-CN" altLang="en-US" sz="6000" dirty="0">
                <a:solidFill>
                  <a:srgbClr val="395C92"/>
                </a:solidFill>
                <a:latin typeface="汉仪尚巍手书简" panose="00020600040101010101" pitchFamily="18" charset="-122"/>
                <a:ea typeface="汉仪尚巍手书简" panose="00020600040101010101" pitchFamily="18" charset="-122"/>
              </a:rPr>
              <a:t>同心同行</a:t>
            </a:r>
            <a:r>
              <a:rPr lang="en-US" altLang="zh-CN" sz="6000" dirty="0">
                <a:solidFill>
                  <a:srgbClr val="395C92"/>
                </a:solidFill>
                <a:latin typeface="汉仪尚巍手书简" panose="00020600040101010101" pitchFamily="18" charset="-122"/>
                <a:ea typeface="汉仪尚巍手书简" panose="00020600040101010101" pitchFamily="18" charset="-122"/>
              </a:rPr>
              <a:t> </a:t>
            </a:r>
            <a:endParaRPr lang="en-US" altLang="zh-CN" sz="6000" dirty="0">
              <a:solidFill>
                <a:srgbClr val="395C92"/>
              </a:solidFill>
              <a:latin typeface="汉仪尚巍手书简" panose="00020600040101010101" pitchFamily="18" charset="-122"/>
              <a:ea typeface="汉仪尚巍手书简" panose="00020600040101010101" pitchFamily="18" charset="-122"/>
            </a:endParaRPr>
          </a:p>
          <a:p>
            <a:pPr marR="0" lvl="0" indent="0" algn="ctr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000" dirty="0">
                <a:solidFill>
                  <a:srgbClr val="395C92"/>
                </a:solidFill>
                <a:latin typeface="汉仪尚巍手书简" panose="00020600040101010101" pitchFamily="18" charset="-122"/>
                <a:ea typeface="汉仪尚巍手书简" panose="00020600040101010101" pitchFamily="18" charset="-122"/>
              </a:rPr>
              <a:t>      </a:t>
            </a:r>
            <a:r>
              <a:rPr lang="zh-CN" altLang="en-US" sz="6000" dirty="0">
                <a:solidFill>
                  <a:srgbClr val="395C92"/>
                </a:solidFill>
                <a:latin typeface="汉仪尚巍手书简" panose="00020600040101010101" pitchFamily="18" charset="-122"/>
                <a:ea typeface="汉仪尚巍手书简" panose="00020600040101010101" pitchFamily="18" charset="-122"/>
              </a:rPr>
              <a:t>携手成长</a:t>
            </a:r>
            <a:endParaRPr lang="zh-CN" altLang="en-US" sz="6000" dirty="0">
              <a:solidFill>
                <a:srgbClr val="395C92"/>
              </a:solidFill>
              <a:latin typeface="汉仪尚巍手书简" panose="00020600040101010101" pitchFamily="18" charset="-122"/>
              <a:ea typeface="汉仪尚巍手书简" panose="00020600040101010101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348246"/>
            <a:ext cx="12192000" cy="524520"/>
          </a:xfrm>
          <a:prstGeom prst="rect">
            <a:avLst/>
          </a:prstGeom>
          <a:solidFill>
            <a:srgbClr val="496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+mn-cs"/>
            </a:endParaRPr>
          </a:p>
        </p:txBody>
      </p:sp>
      <p:pic>
        <p:nvPicPr>
          <p:cNvPr id="6" name="图片 5" descr="0de50886349545306d0c87dffe7f89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45" y="64135"/>
            <a:ext cx="3103245" cy="537845"/>
          </a:xfrm>
          <a:prstGeom prst="rect">
            <a:avLst/>
          </a:prstGeom>
        </p:spPr>
      </p:pic>
      <p:pic>
        <p:nvPicPr>
          <p:cNvPr id="8" name="图片 7" descr="微信图片_202403051341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8315" y="4262755"/>
            <a:ext cx="2044065" cy="204406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1" r="14622" b="7813"/>
          <a:stretch>
            <a:fillRect/>
          </a:stretch>
        </p:blipFill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-76000"/>
                    </a14:imgEffect>
                  </a14:imgLayer>
                </a14:imgProps>
              </a:ext>
            </a:extLst>
          </a:blip>
          <a:srcRect l="22596"/>
          <a:stretch>
            <a:fillRect/>
          </a:stretch>
        </p:blipFill>
        <p:spPr>
          <a:xfrm rot="16200000" flipH="1" flipV="1">
            <a:off x="4900282" y="84843"/>
            <a:ext cx="2391428" cy="1219200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6348246"/>
            <a:ext cx="12192000" cy="524520"/>
          </a:xfrm>
          <a:prstGeom prst="rect">
            <a:avLst/>
          </a:prstGeom>
          <a:solidFill>
            <a:srgbClr val="496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636995" y="2257312"/>
            <a:ext cx="6645909" cy="1084833"/>
            <a:chOff x="5875639" y="1227643"/>
            <a:chExt cx="5229134" cy="807780"/>
          </a:xfrm>
        </p:grpSpPr>
        <p:sp>
          <p:nvSpPr>
            <p:cNvPr id="4" name="矩形 3"/>
            <p:cNvSpPr/>
            <p:nvPr/>
          </p:nvSpPr>
          <p:spPr>
            <a:xfrm>
              <a:off x="5875639" y="1227644"/>
              <a:ext cx="4817181" cy="79856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  <p:sp>
          <p:nvSpPr>
            <p:cNvPr id="8" name="佳佳PPT"/>
            <p:cNvSpPr/>
            <p:nvPr/>
          </p:nvSpPr>
          <p:spPr>
            <a:xfrm>
              <a:off x="5875640" y="1227643"/>
              <a:ext cx="154723" cy="8077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  <p:sp>
          <p:nvSpPr>
            <p:cNvPr id="10" name="佳佳PPT"/>
            <p:cNvSpPr txBox="1"/>
            <p:nvPr/>
          </p:nvSpPr>
          <p:spPr>
            <a:xfrm>
              <a:off x="5987556" y="1363818"/>
              <a:ext cx="5117217" cy="50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496D9F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关于心理健康的科普小贴士</a:t>
              </a: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</p:grpSp>
      <p:pic>
        <p:nvPicPr>
          <p:cNvPr id="5" name="图片 4" descr="0de50886349545306d0c87dffe7f89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0" y="64135"/>
            <a:ext cx="3103245" cy="5378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57530" y="3507105"/>
            <a:ext cx="941895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noProof="0" dirty="0">
                <a:ln>
                  <a:noFill/>
                </a:ln>
                <a:solidFill>
                  <a:srgbClr val="395C9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心理健康的动态变化</a:t>
            </a:r>
            <a:endParaRPr lang="zh-CN" altLang="en-US" sz="1600" noProof="0" dirty="0">
              <a:ln>
                <a:noFill/>
              </a:ln>
              <a:solidFill>
                <a:srgbClr val="395C92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noProof="0" dirty="0">
                <a:ln>
                  <a:noFill/>
                </a:ln>
                <a:solidFill>
                  <a:srgbClr val="395C9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大学生心理健康的标准</a:t>
            </a:r>
            <a:endParaRPr lang="zh-CN" altLang="en-US" sz="1600" noProof="0" dirty="0">
              <a:ln>
                <a:noFill/>
              </a:ln>
              <a:solidFill>
                <a:srgbClr val="395C92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noProof="0" dirty="0">
                <a:ln>
                  <a:noFill/>
                </a:ln>
                <a:solidFill>
                  <a:srgbClr val="395C9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心理健康素养十条</a:t>
            </a:r>
            <a:endParaRPr lang="zh-CN" altLang="en-US" sz="1600" noProof="0" dirty="0">
              <a:ln>
                <a:noFill/>
              </a:ln>
              <a:solidFill>
                <a:srgbClr val="395C92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noProof="0" dirty="0">
                <a:ln>
                  <a:noFill/>
                </a:ln>
                <a:solidFill>
                  <a:srgbClr val="395C9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什么是心理危机</a:t>
            </a:r>
            <a:endParaRPr lang="zh-CN" altLang="en-US" sz="1600" noProof="0" dirty="0">
              <a:ln>
                <a:noFill/>
              </a:ln>
              <a:solidFill>
                <a:srgbClr val="395C92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noProof="0" dirty="0">
                <a:ln>
                  <a:noFill/>
                </a:ln>
                <a:solidFill>
                  <a:srgbClr val="395C9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校心理中心和学院心理工作站地址</a:t>
            </a:r>
            <a:endParaRPr lang="zh-CN" altLang="en-US" sz="1600" noProof="0" dirty="0">
              <a:ln>
                <a:noFill/>
              </a:ln>
              <a:solidFill>
                <a:srgbClr val="395C92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noProof="0" dirty="0">
                <a:ln>
                  <a:noFill/>
                </a:ln>
                <a:solidFill>
                  <a:srgbClr val="395C9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如何预约心理咨询</a:t>
            </a:r>
            <a:endParaRPr lang="zh-CN" altLang="en-US" sz="1600" noProof="0" dirty="0">
              <a:ln>
                <a:noFill/>
              </a:ln>
              <a:solidFill>
                <a:srgbClr val="395C92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noProof="0" dirty="0">
                <a:ln>
                  <a:noFill/>
                </a:ln>
                <a:solidFill>
                  <a:srgbClr val="395C9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如何使用心理温度计</a:t>
            </a:r>
            <a:endParaRPr lang="zh-CN" altLang="en-US" sz="1600" noProof="0" dirty="0">
              <a:ln>
                <a:noFill/>
              </a:ln>
              <a:solidFill>
                <a:srgbClr val="395C92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8" name="Rectangle 3"/>
          <p:cNvSpPr/>
          <p:nvPr/>
        </p:nvSpPr>
        <p:spPr>
          <a:xfrm>
            <a:off x="2057400" y="2362200"/>
            <a:ext cx="4759325" cy="106680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chemeClr val="tx1"/>
              </a:gs>
            </a:gsLst>
            <a:lin ang="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513" name="Rectangle 9"/>
          <p:cNvSpPr/>
          <p:nvPr/>
        </p:nvSpPr>
        <p:spPr>
          <a:xfrm>
            <a:off x="2667000" y="3481388"/>
            <a:ext cx="119888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浅灰色区</a:t>
            </a:r>
            <a:endParaRPr lang="zh-CN" altLang="en-US" sz="2000" dirty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lv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心理困扰</a:t>
            </a:r>
            <a:endParaRPr lang="zh-CN" altLang="en-US" sz="2000" dirty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514" name="Rectangle 10"/>
          <p:cNvSpPr/>
          <p:nvPr/>
        </p:nvSpPr>
        <p:spPr>
          <a:xfrm>
            <a:off x="4343400" y="3429000"/>
            <a:ext cx="109728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rgbClr val="9900FF"/>
                </a:solidFill>
                <a:latin typeface="黑体" panose="02010609060101010101" charset="-122"/>
                <a:ea typeface="黑体" panose="02010609060101010101" charset="-122"/>
              </a:rPr>
              <a:t>灰色区</a:t>
            </a:r>
            <a:endParaRPr lang="zh-CN" altLang="en-US" sz="1800" b="1" dirty="0">
              <a:solidFill>
                <a:srgbClr val="9900F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lv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rgbClr val="9900FF"/>
                </a:solidFill>
                <a:latin typeface="黑体" panose="02010609060101010101" charset="-122"/>
                <a:ea typeface="黑体" panose="02010609060101010101" charset="-122"/>
              </a:rPr>
              <a:t>困扰较重</a:t>
            </a:r>
            <a:endParaRPr lang="zh-CN" altLang="en-US" sz="1800" b="1" dirty="0">
              <a:solidFill>
                <a:srgbClr val="9900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515" name="Rectangle 11"/>
          <p:cNvSpPr/>
          <p:nvPr/>
        </p:nvSpPr>
        <p:spPr>
          <a:xfrm>
            <a:off x="4648200" y="3962400"/>
            <a:ext cx="109728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rgbClr val="00FF00"/>
                </a:solidFill>
                <a:latin typeface="黑体" panose="02010609060101010101" charset="-122"/>
                <a:ea typeface="黑体" panose="02010609060101010101" charset="-122"/>
              </a:rPr>
              <a:t>深灰色区</a:t>
            </a:r>
            <a:endParaRPr lang="zh-CN" altLang="en-US" sz="1800" b="1" dirty="0">
              <a:solidFill>
                <a:srgbClr val="00FF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lv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rgbClr val="00FF00"/>
                </a:solidFill>
                <a:latin typeface="黑体" panose="02010609060101010101" charset="-122"/>
                <a:ea typeface="黑体" panose="02010609060101010101" charset="-122"/>
              </a:rPr>
              <a:t>心理障碍</a:t>
            </a:r>
            <a:endParaRPr lang="zh-CN" altLang="en-US" sz="1800" b="1" dirty="0">
              <a:solidFill>
                <a:srgbClr val="00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516" name="Line 12"/>
          <p:cNvSpPr/>
          <p:nvPr/>
        </p:nvSpPr>
        <p:spPr>
          <a:xfrm flipV="1">
            <a:off x="3124200" y="3429000"/>
            <a:ext cx="0" cy="228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519" name="Line 15"/>
          <p:cNvSpPr/>
          <p:nvPr/>
        </p:nvSpPr>
        <p:spPr>
          <a:xfrm>
            <a:off x="6167438" y="34290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521" name="Rectangle 17"/>
          <p:cNvSpPr/>
          <p:nvPr/>
        </p:nvSpPr>
        <p:spPr>
          <a:xfrm>
            <a:off x="1524000" y="2362200"/>
            <a:ext cx="533400" cy="10668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522" name="Rectangle 18"/>
          <p:cNvSpPr/>
          <p:nvPr/>
        </p:nvSpPr>
        <p:spPr>
          <a:xfrm>
            <a:off x="1676400" y="3733800"/>
            <a:ext cx="9144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rgbClr val="3333FF"/>
                </a:solidFill>
                <a:latin typeface="黑体" panose="02010609060101010101" charset="-122"/>
                <a:ea typeface="黑体" panose="02010609060101010101" charset="-122"/>
              </a:rPr>
              <a:t>白色区</a:t>
            </a:r>
            <a:endParaRPr lang="zh-CN" altLang="en-US" sz="1800" b="1" dirty="0">
              <a:solidFill>
                <a:srgbClr val="3333F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lv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rgbClr val="3333FF"/>
                </a:solidFill>
                <a:latin typeface="黑体" panose="02010609060101010101" charset="-122"/>
                <a:ea typeface="黑体" panose="02010609060101010101" charset="-122"/>
              </a:rPr>
              <a:t>几乎没有</a:t>
            </a:r>
            <a:endParaRPr lang="zh-CN" altLang="en-US" sz="1800" b="1" dirty="0">
              <a:solidFill>
                <a:srgbClr val="3333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523" name="Line 19"/>
          <p:cNvSpPr/>
          <p:nvPr/>
        </p:nvSpPr>
        <p:spPr>
          <a:xfrm>
            <a:off x="1981200" y="3429000"/>
            <a:ext cx="0" cy="381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524" name="AutoShape 20"/>
          <p:cNvSpPr/>
          <p:nvPr/>
        </p:nvSpPr>
        <p:spPr>
          <a:xfrm>
            <a:off x="3071813" y="2133600"/>
            <a:ext cx="2286000" cy="45720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7713 h 21600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525" name="AutoShape 21"/>
          <p:cNvSpPr/>
          <p:nvPr/>
        </p:nvSpPr>
        <p:spPr>
          <a:xfrm>
            <a:off x="5375275" y="2205038"/>
            <a:ext cx="685800" cy="22860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7713 h 21600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526" name="Text Box 22"/>
          <p:cNvSpPr txBox="1"/>
          <p:nvPr/>
        </p:nvSpPr>
        <p:spPr>
          <a:xfrm>
            <a:off x="5159375" y="1773238"/>
            <a:ext cx="10972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心理治疗</a:t>
            </a:r>
            <a:endParaRPr lang="zh-CN" altLang="en-US" sz="18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527" name="Text Box 23"/>
          <p:cNvSpPr txBox="1"/>
          <p:nvPr/>
        </p:nvSpPr>
        <p:spPr>
          <a:xfrm>
            <a:off x="3575050" y="1701800"/>
            <a:ext cx="10972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心理咨询</a:t>
            </a:r>
            <a:endParaRPr lang="zh-CN" altLang="en-US" sz="18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520" name="Rectangle 16"/>
          <p:cNvSpPr/>
          <p:nvPr/>
        </p:nvSpPr>
        <p:spPr>
          <a:xfrm>
            <a:off x="5591175" y="4508500"/>
            <a:ext cx="119888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3333FF"/>
                </a:solidFill>
                <a:latin typeface="黑体" panose="02010609060101010101" charset="-122"/>
                <a:ea typeface="黑体" panose="02010609060101010101" charset="-122"/>
              </a:rPr>
              <a:t>黑色区</a:t>
            </a:r>
            <a:endParaRPr lang="zh-CN" altLang="en-US" sz="2000" dirty="0">
              <a:solidFill>
                <a:srgbClr val="3333F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lv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3333FF"/>
                </a:solidFill>
                <a:latin typeface="黑体" panose="02010609060101010101" charset="-122"/>
                <a:ea typeface="黑体" panose="02010609060101010101" charset="-122"/>
              </a:rPr>
              <a:t>心理疾病</a:t>
            </a:r>
            <a:endParaRPr lang="zh-CN" altLang="en-US" sz="2000" dirty="0">
              <a:solidFill>
                <a:srgbClr val="3333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507" name="Rectangle 4"/>
          <p:cNvSpPr>
            <a:spLocks noGrp="1"/>
          </p:cNvSpPr>
          <p:nvPr>
            <p:ph type="body" sz="half" idx="4294967295"/>
          </p:nvPr>
        </p:nvSpPr>
        <p:spPr>
          <a:xfrm>
            <a:off x="6892925" y="1249680"/>
            <a:ext cx="4943475" cy="4102735"/>
          </a:xfrm>
        </p:spPr>
        <p:txBody>
          <a:bodyPr vert="horz" wrap="square" anchor="t">
            <a:normAutofit lnSpcReduction="20000"/>
          </a:bodyPr>
          <a:lstStyle>
            <a:lvl1pPr lvl="0">
              <a:buClrTx/>
              <a:buSzTx/>
              <a:buFontTx/>
              <a:defRPr sz="2000"/>
            </a:lvl1pPr>
            <a:lvl2pPr lvl="1">
              <a:buClrTx/>
              <a:buSzTx/>
              <a:buFontTx/>
              <a:defRPr sz="1800"/>
            </a:lvl2pPr>
            <a:lvl3pPr lvl="2">
              <a:buClrTx/>
              <a:buSzTx/>
              <a:buFontTx/>
              <a:defRPr sz="1600"/>
            </a:lvl3pPr>
            <a:lvl4pPr lvl="3">
              <a:buClrTx/>
              <a:buSzTx/>
              <a:buFontTx/>
              <a:defRPr sz="1400"/>
            </a:lvl4pPr>
            <a:lvl5pPr lvl="4">
              <a:buClrTx/>
              <a:buSzTx/>
              <a:buFontTx/>
              <a:defRPr sz="1400"/>
            </a:lvl5pPr>
          </a:lstStyle>
          <a:p>
            <a:pPr lvl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rgbClr val="EA718A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如果将人的心理健康比作白色，心理不健康比作黑色，则在白色与黑色之间存在着巨大的缓冲区域。</a:t>
            </a:r>
            <a:endParaRPr lang="en-US" altLang="zh-CN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lvl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灰色区是非器质性精神痛苦的总和，可以进一步分为浅灰色区、灰色区、深灰色区。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lvl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心理健康是一个动态的状态。</a:t>
            </a:r>
            <a:endParaRPr lang="zh-CN" altLang="en-US" sz="2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lvl="0"/>
            <a:endParaRPr lang="zh-CN" altLang="en-US" sz="2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32150" y="477520"/>
            <a:ext cx="5559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kern="1200" cap="none" spc="0" normalizeH="0" baseline="0" noProof="0" dirty="0">
                <a:solidFill>
                  <a:srgbClr val="496D9F"/>
                </a:solidFill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心理健康的灰色带理论</a:t>
            </a:r>
            <a:endParaRPr kumimoji="0" lang="zh-CN" altLang="en-US" sz="3200" b="0" i="0" kern="1200" cap="none" spc="0" normalizeH="0" baseline="0" noProof="0" dirty="0">
              <a:solidFill>
                <a:srgbClr val="496D9F"/>
              </a:solidFill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87425" y="5140960"/>
            <a:ext cx="10313035" cy="1257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世界上没有完全健康的人，每个人</a:t>
            </a:r>
            <a:r>
              <a:rPr lang="zh-CN" altLang="en-US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受</a:t>
            </a:r>
            <a:r>
              <a:rPr lang="en-US" altLang="zh-CN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到主客观因素和社会环境的影响，心理健康都是出于</a:t>
            </a:r>
            <a:r>
              <a:rPr lang="en-US" altLang="zh-CN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动态的发展过程</a:t>
            </a:r>
            <a:r>
              <a:rPr lang="en-US" altLang="zh-CN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之中。</a:t>
            </a:r>
            <a:endParaRPr lang="en-US" altLang="zh-CN" b="1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心理问题到心理障碍再到心理疾病，有个逐渐发展的过程。</a:t>
            </a:r>
            <a:r>
              <a:rPr lang="en-US" altLang="zh-CN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因此，绝对心理健康的人是没有的。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232150" y="477520"/>
            <a:ext cx="5559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kern="1200" cap="none" spc="0" normalizeH="0" baseline="0" noProof="0" dirty="0">
                <a:solidFill>
                  <a:srgbClr val="496D9F"/>
                </a:solidFill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大学生心理健康的标准</a:t>
            </a:r>
            <a:endParaRPr kumimoji="0" lang="zh-CN" altLang="en-US" sz="3200" b="0" i="0" kern="1200" cap="none" spc="0" normalizeH="0" baseline="0" noProof="0" dirty="0">
              <a:solidFill>
                <a:srgbClr val="496D9F"/>
              </a:solidFill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673524" y="1145894"/>
            <a:ext cx="844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6355080" y="1742440"/>
            <a:ext cx="4951365" cy="4386581"/>
            <a:chOff x="7606180" y="-781612"/>
            <a:chExt cx="3890993" cy="5610421"/>
          </a:xfrm>
        </p:grpSpPr>
        <p:sp>
          <p:nvSpPr>
            <p:cNvPr id="3" name="文本框 2"/>
            <p:cNvSpPr txBox="1"/>
            <p:nvPr>
              <p:custDataLst>
                <p:tags r:id="rId2"/>
              </p:custDataLst>
            </p:nvPr>
          </p:nvSpPr>
          <p:spPr>
            <a:xfrm>
              <a:off x="7734426" y="-781612"/>
              <a:ext cx="3760040" cy="52010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</a:pPr>
              <a:r>
                <a:rPr lang="zh-CN" altLang="en-US" sz="2200">
                  <a:sym typeface="+mn-ea"/>
                </a:rPr>
                <a:t>①智力正常（知）</a:t>
              </a:r>
              <a:endParaRPr lang="zh-CN" altLang="en-US" sz="2200"/>
            </a:p>
            <a:p>
              <a:pPr algn="l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</a:pPr>
              <a:r>
                <a:rPr lang="zh-CN" altLang="en-US" sz="2200">
                  <a:sym typeface="+mn-ea"/>
                </a:rPr>
                <a:t>②情绪健康（情）</a:t>
              </a:r>
              <a:endParaRPr lang="zh-CN" altLang="en-US" sz="2200"/>
            </a:p>
            <a:p>
              <a:pPr algn="l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</a:pPr>
              <a:r>
                <a:rPr lang="zh-CN" altLang="en-US" sz="2200">
                  <a:sym typeface="+mn-ea"/>
                </a:rPr>
                <a:t>③意志健全（意）</a:t>
              </a:r>
              <a:endParaRPr lang="zh-CN" altLang="en-US" sz="2200"/>
            </a:p>
            <a:p>
              <a:pPr algn="l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</a:pPr>
              <a:r>
                <a:rPr lang="zh-CN" altLang="en-US" sz="2200">
                  <a:sym typeface="+mn-ea"/>
                </a:rPr>
                <a:t>④人格完整</a:t>
              </a:r>
              <a:endParaRPr lang="zh-CN" altLang="en-US" sz="2200"/>
            </a:p>
            <a:p>
              <a:pPr algn="l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</a:pPr>
              <a:r>
                <a:rPr lang="zh-CN" altLang="en-US" sz="2200">
                  <a:sym typeface="+mn-ea"/>
                </a:rPr>
                <a:t>⑤自我评价正确</a:t>
              </a:r>
              <a:endParaRPr lang="zh-CN" altLang="en-US" sz="2200"/>
            </a:p>
            <a:p>
              <a:pPr algn="l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</a:pPr>
              <a:r>
                <a:rPr lang="zh-CN" altLang="en-US" sz="2200">
                  <a:sym typeface="+mn-ea"/>
                </a:rPr>
                <a:t>⑥人际关系和谐</a:t>
              </a:r>
              <a:endParaRPr lang="zh-CN" altLang="en-US" sz="2200"/>
            </a:p>
            <a:p>
              <a:pPr algn="l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</a:pPr>
              <a:r>
                <a:rPr lang="zh-CN" altLang="en-US" sz="2200">
                  <a:sym typeface="+mn-ea"/>
                </a:rPr>
                <a:t>⑦社会适应正常</a:t>
              </a:r>
              <a:endParaRPr lang="zh-CN" altLang="en-US" sz="2200"/>
            </a:p>
            <a:p>
              <a:pPr algn="l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</a:pPr>
              <a:r>
                <a:rPr lang="zh-CN" altLang="en-US" sz="2200">
                  <a:sym typeface="+mn-ea"/>
                </a:rPr>
                <a:t>⑧心理行为符合年龄特征</a:t>
              </a:r>
              <a:endParaRPr lang="zh-CN" altLang="en-US" sz="2200">
                <a:sym typeface="+mn-ea"/>
              </a:endParaRPr>
            </a:p>
            <a:p>
              <a:pPr algn="r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</a:pPr>
              <a:r>
                <a:rPr kumimoji="0" lang="zh-CN" altLang="en-US" sz="2000" b="0" i="0" u="none" strike="noStrike" kern="1200" cap="none" spc="15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马建青，</a:t>
              </a:r>
              <a:r>
                <a:rPr kumimoji="0" lang="en-US" altLang="zh-CN" sz="2000" b="0" i="0" u="none" strike="noStrike" kern="1200" cap="none" spc="15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2011</a:t>
              </a:r>
              <a:endParaRPr kumimoji="0" lang="en-US" altLang="zh-CN" sz="2000" b="0" i="0" u="none" strike="noStrike" kern="1200" cap="none" spc="15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  <p:cxnSp>
          <p:nvCxnSpPr>
            <p:cNvPr id="19" name="直接连接符 18"/>
            <p:cNvCxnSpPr/>
            <p:nvPr>
              <p:custDataLst>
                <p:tags r:id="rId3"/>
              </p:custDataLst>
            </p:nvPr>
          </p:nvCxnSpPr>
          <p:spPr>
            <a:xfrm>
              <a:off x="7606180" y="4828809"/>
              <a:ext cx="3890993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1862455" y="1354455"/>
            <a:ext cx="3360420" cy="48425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4" name="TextBox 1"/>
          <p:cNvSpPr txBox="1">
            <a:spLocks noChangeArrowheads="1"/>
          </p:cNvSpPr>
          <p:nvPr/>
        </p:nvSpPr>
        <p:spPr bwMode="auto">
          <a:xfrm>
            <a:off x="506095" y="324485"/>
            <a:ext cx="10886440" cy="633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心理健康素养十条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第一条：心理健康是健康的重要组成部分，身心健康密切关联、相互影响。 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第二条：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适量运动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有益于情绪健康，可预防、缓解焦虑抑郁。 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第三条：出现心理问题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积极求助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，是负责任、有智慧的表现。 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第四条：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睡不好，别忽视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可能是心身健康问题。 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第五条：抑郁焦虑可有效防治，需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及早评估，积极治疗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 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第六条：服用精神类药物需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遵医嘱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，不滥用，不自行减停。 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第七条：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儿童心理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发展有规律，要多了解，多尊重，科学引导。 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第八条：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预防老年痴呆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，要多运动，多用脑，多接触社会。 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第九条：要理解和关怀精神心理疾病患者，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不歧视，不排斥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 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第十条：用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科学的方法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缓解压力，不逃避，不消极。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（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国家卫生健康委员会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，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2018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）</a:t>
            </a: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580715" y="647562"/>
            <a:ext cx="10915960" cy="1446551"/>
            <a:chOff x="580715" y="936549"/>
            <a:chExt cx="10915960" cy="1446551"/>
          </a:xfrm>
        </p:grpSpPr>
        <p:sp>
          <p:nvSpPr>
            <p:cNvPr id="3" name="矩形 2"/>
            <p:cNvSpPr/>
            <p:nvPr>
              <p:custDataLst>
                <p:tags r:id="rId2"/>
              </p:custDataLst>
            </p:nvPr>
          </p:nvSpPr>
          <p:spPr>
            <a:xfrm>
              <a:off x="3210555" y="1050057"/>
              <a:ext cx="8286120" cy="133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82600" sx="103000" sy="103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580715" y="936549"/>
              <a:ext cx="2648607" cy="1446550"/>
              <a:chOff x="1070039" y="783283"/>
              <a:chExt cx="2648607" cy="1446550"/>
            </a:xfrm>
          </p:grpSpPr>
          <p:sp>
            <p:nvSpPr>
              <p:cNvPr id="7" name="文本框 6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260046" y="783283"/>
                <a:ext cx="222271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88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496D9F"/>
                        </a:gs>
                        <a:gs pos="100000">
                          <a:srgbClr val="496D9F">
                            <a:lumMod val="20000"/>
                            <a:lumOff val="80000"/>
                          </a:srgbClr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rPr>
                  <a:t>01</a:t>
                </a:r>
                <a:endParaRPr kumimoji="0" lang="zh-CN" altLang="en-US" sz="8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496D9F"/>
                      </a:gs>
                      <a:gs pos="100000">
                        <a:srgbClr val="496D9F">
                          <a:lumMod val="20000"/>
                          <a:lumOff val="8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070039" y="1620684"/>
                <a:ext cx="2648607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96D9F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rPr>
                  <a:t>什么是心理危机？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96D9F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  <p:sp>
          <p:nvSpPr>
            <p:cNvPr id="5" name="佳佳PPT"/>
            <p:cNvSpPr txBox="1"/>
            <p:nvPr>
              <p:custDataLst>
                <p:tags r:id="rId5"/>
              </p:custDataLst>
            </p:nvPr>
          </p:nvSpPr>
          <p:spPr>
            <a:xfrm>
              <a:off x="3686229" y="1209053"/>
              <a:ext cx="7622474" cy="97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面临突然或</a:t>
              </a:r>
              <a:r>
                <a:rPr lang="zh-CN" altLang="en-US" sz="22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重大生活事件</a:t>
              </a:r>
              <a:r>
                <a:rPr lang="zh-CN" altLang="en-US" sz="2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时，个体</a:t>
              </a:r>
              <a:r>
                <a:rPr lang="zh-CN" altLang="en-US" sz="22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无法</a:t>
              </a:r>
              <a:r>
                <a:rPr lang="zh-CN" altLang="en-US" sz="2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采用通常的方法来</a:t>
              </a:r>
              <a:r>
                <a:rPr lang="zh-CN" altLang="en-US" sz="22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解决</a:t>
              </a:r>
              <a:r>
                <a:rPr lang="zh-CN" altLang="en-US" sz="2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问题时所出现的</a:t>
              </a:r>
              <a:r>
                <a:rPr lang="zh-CN" altLang="en-US" sz="22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心理失衡状态</a:t>
              </a:r>
              <a:r>
                <a:rPr lang="zh-CN" altLang="en-US" sz="2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。（Capalan，1964）</a:t>
              </a:r>
              <a:endPara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  <a:sym typeface="+mn-ea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6"/>
              </p:custDataLst>
            </p:nvPr>
          </p:nvSpPr>
          <p:spPr>
            <a:xfrm>
              <a:off x="3185811" y="1050056"/>
              <a:ext cx="220304" cy="133304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580715" y="4650379"/>
            <a:ext cx="10915650" cy="1705610"/>
            <a:chOff x="580715" y="936549"/>
            <a:chExt cx="10915650" cy="1705610"/>
          </a:xfrm>
        </p:grpSpPr>
        <p:sp>
          <p:nvSpPr>
            <p:cNvPr id="10" name="矩形 9"/>
            <p:cNvSpPr/>
            <p:nvPr>
              <p:custDataLst>
                <p:tags r:id="rId8"/>
              </p:custDataLst>
            </p:nvPr>
          </p:nvSpPr>
          <p:spPr>
            <a:xfrm>
              <a:off x="3210250" y="1050214"/>
              <a:ext cx="8286115" cy="1517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82600" sx="103000" sy="103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580715" y="936549"/>
              <a:ext cx="2648607" cy="1446550"/>
              <a:chOff x="1070039" y="783283"/>
              <a:chExt cx="2648607" cy="1446550"/>
            </a:xfrm>
          </p:grpSpPr>
          <p:sp>
            <p:nvSpPr>
              <p:cNvPr id="14" name="佳佳PPT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260046" y="783283"/>
                <a:ext cx="222271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88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496D9F"/>
                        </a:gs>
                        <a:gs pos="100000">
                          <a:srgbClr val="496D9F">
                            <a:lumMod val="20000"/>
                            <a:lumOff val="80000"/>
                          </a:srgbClr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rPr>
                  <a:t>03</a:t>
                </a:r>
                <a:endParaRPr kumimoji="0" lang="zh-CN" altLang="en-US" sz="8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496D9F"/>
                      </a:gs>
                      <a:gs pos="100000">
                        <a:srgbClr val="496D9F">
                          <a:lumMod val="20000"/>
                          <a:lumOff val="8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5" name="文本框 14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70039" y="1620684"/>
                <a:ext cx="2648607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96D9F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rPr>
                  <a:t>出现危机怎么办？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96D9F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3686500" y="1208964"/>
              <a:ext cx="7622540" cy="14331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我该怎么办？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：自我无法调整的情况下，预约心理咨询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我如何帮助他人？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：保持冷静、确保当事人的安全、及时联系班主任或辅导员、配合学校做好保密工作。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12"/>
              </p:custDataLst>
            </p:nvPr>
          </p:nvSpPr>
          <p:spPr>
            <a:xfrm>
              <a:off x="3185811" y="1050056"/>
              <a:ext cx="220304" cy="133304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13"/>
            </p:custDataLst>
          </p:nvPr>
        </p:nvGrpSpPr>
        <p:grpSpPr>
          <a:xfrm flipH="1">
            <a:off x="728980" y="2146935"/>
            <a:ext cx="10915650" cy="2699385"/>
            <a:chOff x="580715" y="619049"/>
            <a:chExt cx="10915650" cy="2327275"/>
          </a:xfrm>
        </p:grpSpPr>
        <p:sp>
          <p:nvSpPr>
            <p:cNvPr id="17" name="矩形 16"/>
            <p:cNvSpPr/>
            <p:nvPr>
              <p:custDataLst>
                <p:tags r:id="rId14"/>
              </p:custDataLst>
            </p:nvPr>
          </p:nvSpPr>
          <p:spPr>
            <a:xfrm>
              <a:off x="3210250" y="670484"/>
              <a:ext cx="8286115" cy="22669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482600" sx="103000" sy="103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580715" y="936549"/>
              <a:ext cx="2648607" cy="1552938"/>
              <a:chOff x="1070039" y="783283"/>
              <a:chExt cx="2648607" cy="1552938"/>
            </a:xfrm>
          </p:grpSpPr>
          <p:sp>
            <p:nvSpPr>
              <p:cNvPr id="21" name="佳佳PPT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260046" y="783283"/>
                <a:ext cx="2222716" cy="1246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88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496D9F"/>
                        </a:gs>
                        <a:gs pos="100000">
                          <a:srgbClr val="496D9F">
                            <a:lumMod val="20000"/>
                            <a:lumOff val="80000"/>
                          </a:srgbClr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rPr>
                  <a:t>02</a:t>
                </a:r>
                <a:endParaRPr kumimoji="0" lang="zh-CN" altLang="en-US" sz="8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496D9F"/>
                      </a:gs>
                      <a:gs pos="100000">
                        <a:srgbClr val="496D9F">
                          <a:lumMod val="20000"/>
                          <a:lumOff val="8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070039" y="1620684"/>
                <a:ext cx="2648607" cy="715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96D9F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rPr>
                  <a:t>心理危机的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96D9F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96D9F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rPr>
                  <a:t>主要类型？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96D9F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  <p:sp>
          <p:nvSpPr>
            <p:cNvPr id="19" name="文本框 18"/>
            <p:cNvSpPr txBox="1"/>
            <p:nvPr>
              <p:custDataLst>
                <p:tags r:id="rId17"/>
              </p:custDataLst>
            </p:nvPr>
          </p:nvSpPr>
          <p:spPr>
            <a:xfrm>
              <a:off x="3405830" y="619049"/>
              <a:ext cx="8089900" cy="23272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发展性危机：</a:t>
              </a:r>
              <a:r>
                <a:rPr kumimoji="0" lang="zh-CN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成长中因急剧的变化或转变所导致的异常反应。如挂科、评奖评优受</a:t>
              </a:r>
              <a:r>
                <a:rPr kumimoji="0" lang="en-US" altLang="zh-CN" sz="1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  </a:t>
              </a:r>
              <a:r>
                <a:rPr kumimoji="0" lang="zh-CN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挫、就业考研压力。</a:t>
              </a:r>
              <a:endPara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境遇性危机：</a:t>
              </a:r>
              <a:r>
                <a:rPr kumimoji="0" lang="zh-CN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当出现罕见或超常事件（疾病、变故、灾难等），且个人无法预测和控制时出现的危机。</a:t>
              </a:r>
              <a:endPara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病理性危机</a:t>
              </a:r>
              <a:r>
                <a:rPr kumimoji="0" lang="en-US" altLang="zh-CN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 </a:t>
              </a:r>
              <a:r>
                <a:rPr kumimoji="0" lang="zh-CN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：</a:t>
              </a:r>
              <a:r>
                <a:rPr kumimoji="0" lang="zh-CN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由于某些严重的心理疾病而致的</a:t>
              </a:r>
              <a:r>
                <a:rPr kumimoji="0" lang="en-US" altLang="zh-CN" sz="1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心理危机</a:t>
              </a:r>
              <a:r>
                <a:rPr kumimoji="0" lang="zh-CN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。如抑郁症、精神分裂症引发的</a:t>
              </a:r>
              <a:r>
                <a:rPr kumimoji="0" lang="zh-CN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自杀、他杀</a:t>
              </a:r>
              <a:r>
                <a:rPr kumimoji="0" lang="zh-CN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往往是突然的。</a:t>
              </a:r>
              <a:endPara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存在性危机：</a:t>
              </a:r>
              <a:r>
                <a:rPr kumimoji="0" lang="zh-CN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伴随着重要的人生问题，如关于人生目的、人生意义等内心冲突。</a:t>
              </a:r>
              <a:endPara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18"/>
              </p:custDataLst>
            </p:nvPr>
          </p:nvSpPr>
          <p:spPr>
            <a:xfrm>
              <a:off x="3185811" y="1050056"/>
              <a:ext cx="220304" cy="133304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</p:grp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>
            <p:custDataLst>
              <p:tags r:id="rId1"/>
            </p:custDataLst>
          </p:nvPr>
        </p:nvGrpSpPr>
        <p:grpSpPr>
          <a:xfrm>
            <a:off x="2563496" y="1878079"/>
            <a:ext cx="8808873" cy="800100"/>
            <a:chOff x="2607811" y="1735767"/>
            <a:chExt cx="8808873" cy="800100"/>
          </a:xfrm>
        </p:grpSpPr>
        <p:grpSp>
          <p:nvGrpSpPr>
            <p:cNvPr id="26" name="组合 25"/>
            <p:cNvGrpSpPr/>
            <p:nvPr/>
          </p:nvGrpSpPr>
          <p:grpSpPr>
            <a:xfrm>
              <a:off x="2607811" y="1735767"/>
              <a:ext cx="2671895" cy="637563"/>
              <a:chOff x="3166843" y="2147582"/>
              <a:chExt cx="2671895" cy="637563"/>
            </a:xfrm>
          </p:grpSpPr>
          <p:sp>
            <p:nvSpPr>
              <p:cNvPr id="29" name="矩形 28"/>
              <p:cNvSpPr/>
              <p:nvPr>
                <p:custDataLst>
                  <p:tags r:id="rId2"/>
                </p:custDataLst>
              </p:nvPr>
            </p:nvSpPr>
            <p:spPr>
              <a:xfrm>
                <a:off x="3166843" y="2147582"/>
                <a:ext cx="2671895" cy="637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30" name="矩形 29"/>
              <p:cNvSpPr/>
              <p:nvPr>
                <p:custDataLst>
                  <p:tags r:id="rId3"/>
                </p:custDataLst>
              </p:nvPr>
            </p:nvSpPr>
            <p:spPr>
              <a:xfrm>
                <a:off x="5728036" y="2147582"/>
                <a:ext cx="110702" cy="63756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31" name="文本框 30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3543968" y="2235530"/>
                <a:ext cx="1917643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chemeClr val="accent1"/>
                    </a:solidFill>
                    <a:latin typeface="+mj-ea"/>
                    <a:ea typeface="+mj-ea"/>
                  </a:rPr>
                  <a:t>01.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+mj-ea"/>
                    <a:ea typeface="+mj-ea"/>
                  </a:rPr>
                  <a:t>学校地址</a:t>
                </a:r>
                <a:endParaRPr lang="zh-CN" altLang="en-US" sz="2400" dirty="0">
                  <a:solidFill>
                    <a:schemeClr val="accent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7" name="文本框3"/>
            <p:cNvSpPr txBox="1"/>
            <p:nvPr/>
          </p:nvSpPr>
          <p:spPr>
            <a:xfrm>
              <a:off x="7361772" y="1735767"/>
              <a:ext cx="4054912" cy="800100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just">
                <a:lnSpc>
                  <a:spcPct val="130000"/>
                </a:lnSpc>
                <a:defRPr/>
              </a:pPr>
              <a:r>
                <a:rPr lang="zh-CN" altLang="en-US" sz="20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南浔校区：图书馆</a:t>
              </a:r>
              <a:r>
                <a:rPr lang="en-US" altLang="zh-CN" sz="20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306</a:t>
              </a:r>
              <a:r>
                <a:rPr lang="zh-CN" altLang="en-US" sz="20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、</a:t>
              </a:r>
              <a:r>
                <a:rPr lang="en-US" altLang="zh-CN" sz="20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307</a:t>
              </a:r>
              <a:r>
                <a:rPr lang="zh-CN" altLang="en-US" sz="20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、</a:t>
              </a:r>
              <a:r>
                <a:rPr lang="en-US" altLang="zh-CN" sz="20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308</a:t>
              </a:r>
              <a:endParaRPr lang="zh-CN" altLang="en-US" sz="2000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  <a:p>
              <a:pPr lvl="0" algn="just">
                <a:lnSpc>
                  <a:spcPct val="130000"/>
                </a:lnSpc>
                <a:defRPr/>
              </a:pPr>
              <a:r>
                <a:rPr lang="zh-CN" altLang="en-US" sz="20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钱塘校区：河长大厦</a:t>
              </a:r>
              <a:r>
                <a:rPr lang="en-US" altLang="zh-CN" sz="20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209</a:t>
              </a:r>
              <a:endParaRPr lang="en-US" altLang="zh-CN" sz="2000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</p:txBody>
        </p:sp>
        <p:cxnSp>
          <p:nvCxnSpPr>
            <p:cNvPr id="28" name="直接连接符 27"/>
            <p:cNvCxnSpPr/>
            <p:nvPr>
              <p:custDataLst>
                <p:tags r:id="rId5"/>
              </p:custDataLst>
            </p:nvPr>
          </p:nvCxnSpPr>
          <p:spPr>
            <a:xfrm>
              <a:off x="5725227" y="2017181"/>
              <a:ext cx="1337386" cy="0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/>
          <p:cNvGrpSpPr/>
          <p:nvPr>
            <p:custDataLst>
              <p:tags r:id="rId6"/>
            </p:custDataLst>
          </p:nvPr>
        </p:nvGrpSpPr>
        <p:grpSpPr>
          <a:xfrm>
            <a:off x="2563496" y="4270073"/>
            <a:ext cx="8808873" cy="800100"/>
            <a:chOff x="2607811" y="1735767"/>
            <a:chExt cx="8808873" cy="800100"/>
          </a:xfrm>
        </p:grpSpPr>
        <p:grpSp>
          <p:nvGrpSpPr>
            <p:cNvPr id="40" name="组合 39"/>
            <p:cNvGrpSpPr/>
            <p:nvPr/>
          </p:nvGrpSpPr>
          <p:grpSpPr>
            <a:xfrm>
              <a:off x="2607811" y="1735767"/>
              <a:ext cx="2671895" cy="637563"/>
              <a:chOff x="3166843" y="2147582"/>
              <a:chExt cx="2671895" cy="637563"/>
            </a:xfrm>
          </p:grpSpPr>
          <p:sp>
            <p:nvSpPr>
              <p:cNvPr id="43" name="矩形 42"/>
              <p:cNvSpPr/>
              <p:nvPr>
                <p:custDataLst>
                  <p:tags r:id="rId7"/>
                </p:custDataLst>
              </p:nvPr>
            </p:nvSpPr>
            <p:spPr>
              <a:xfrm>
                <a:off x="3166843" y="2147582"/>
                <a:ext cx="2671895" cy="637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4" name="矩形 43"/>
              <p:cNvSpPr/>
              <p:nvPr>
                <p:custDataLst>
                  <p:tags r:id="rId8"/>
                </p:custDataLst>
              </p:nvPr>
            </p:nvSpPr>
            <p:spPr>
              <a:xfrm>
                <a:off x="5728036" y="2147582"/>
                <a:ext cx="110702" cy="63756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>
                      <a:lumMod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5" name="佳佳PPT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3543968" y="2235530"/>
                <a:ext cx="1917643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chemeClr val="accent1"/>
                    </a:solidFill>
                    <a:latin typeface="+mj-ea"/>
                    <a:ea typeface="+mj-ea"/>
                  </a:rPr>
                  <a:t>02.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+mj-ea"/>
                    <a:ea typeface="+mj-ea"/>
                  </a:rPr>
                  <a:t>学院地址</a:t>
                </a:r>
                <a:endParaRPr lang="zh-CN" altLang="en-US" sz="2400" dirty="0">
                  <a:solidFill>
                    <a:schemeClr val="accent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41" name="文本框3"/>
            <p:cNvSpPr txBox="1"/>
            <p:nvPr/>
          </p:nvSpPr>
          <p:spPr>
            <a:xfrm>
              <a:off x="7361772" y="1735767"/>
              <a:ext cx="4054912" cy="800100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just">
                <a:lnSpc>
                  <a:spcPct val="130000"/>
                </a:lnSpc>
                <a:buClrTx/>
                <a:buSzTx/>
                <a:buFontTx/>
                <a:defRPr/>
              </a:pPr>
              <a:r>
                <a:rPr lang="zh-CN" altLang="en-US" sz="20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钱塘校区：综合楼B203</a:t>
              </a:r>
              <a:endParaRPr lang="zh-CN" altLang="en-US" sz="2000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  <a:p>
              <a:pPr lvl="0" algn="just">
                <a:lnSpc>
                  <a:spcPct val="130000"/>
                </a:lnSpc>
                <a:buClrTx/>
                <a:buSzTx/>
                <a:buFontTx/>
                <a:defRPr/>
              </a:pPr>
              <a:r>
                <a:rPr lang="zh-CN" altLang="en-US" sz="20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南浔校区：精益楼北306</a:t>
              </a:r>
              <a:endParaRPr lang="zh-CN" altLang="en-US" sz="2000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</p:txBody>
        </p:sp>
        <p:cxnSp>
          <p:nvCxnSpPr>
            <p:cNvPr id="42" name="佳佳PPT"/>
            <p:cNvCxnSpPr/>
            <p:nvPr>
              <p:custDataLst>
                <p:tags r:id="rId10"/>
              </p:custDataLst>
            </p:nvPr>
          </p:nvCxnSpPr>
          <p:spPr>
            <a:xfrm>
              <a:off x="5725227" y="2017181"/>
              <a:ext cx="1337386" cy="0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文本框 46"/>
          <p:cNvSpPr txBox="1"/>
          <p:nvPr>
            <p:custDataLst>
              <p:tags r:id="rId11"/>
            </p:custDataLst>
          </p:nvPr>
        </p:nvSpPr>
        <p:spPr>
          <a:xfrm>
            <a:off x="3065780" y="535305"/>
            <a:ext cx="61226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Arial" panose="020B0604020202020204" pitchFamily="34" charset="0"/>
              </a:rPr>
              <a:t>学校心理中心地址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496D9F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Arial" panose="020B0604020202020204" pitchFamily="34" charset="0"/>
            </a:endParaRPr>
          </a:p>
        </p:txBody>
      </p:sp>
      <p:sp>
        <p:nvSpPr>
          <p:cNvPr id="46" name="文本框 45"/>
          <p:cNvSpPr txBox="1"/>
          <p:nvPr>
            <p:custDataLst>
              <p:tags r:id="rId12"/>
            </p:custDataLst>
          </p:nvPr>
        </p:nvSpPr>
        <p:spPr>
          <a:xfrm>
            <a:off x="3192780" y="3031490"/>
            <a:ext cx="61226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Arial" panose="020B0604020202020204" pitchFamily="34" charset="0"/>
              </a:rPr>
              <a:t>机械学院心理工作站地址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496D9F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Arial" panose="020B0604020202020204" pitchFamily="3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567430" y="5392420"/>
            <a:ext cx="5029835" cy="640080"/>
          </a:xfrm>
          <a:prstGeom prst="round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714115" y="5479415"/>
            <a:ext cx="4810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80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</a:rPr>
              <a:t>正视心理问题，大胆请求援助</a:t>
            </a:r>
            <a:endParaRPr lang="zh-CN" altLang="en-US" sz="2800" noProof="0" dirty="0">
              <a:ln>
                <a:noFill/>
              </a:ln>
              <a:solidFill>
                <a:srgbClr val="496D9F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050290" y="2063115"/>
            <a:ext cx="4978400" cy="29660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32150" y="477520"/>
            <a:ext cx="5559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机械学院心理帮助求助方式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96D9F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673524" y="1145894"/>
            <a:ext cx="844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6355080" y="2062480"/>
            <a:ext cx="4951365" cy="2854961"/>
            <a:chOff x="7606180" y="-372282"/>
            <a:chExt cx="3890993" cy="3651484"/>
          </a:xfrm>
        </p:grpSpPr>
        <p:sp>
          <p:nvSpPr>
            <p:cNvPr id="3" name="文本框 2"/>
            <p:cNvSpPr txBox="1"/>
            <p:nvPr>
              <p:custDataLst>
                <p:tags r:id="rId2"/>
              </p:custDataLst>
            </p:nvPr>
          </p:nvSpPr>
          <p:spPr>
            <a:xfrm>
              <a:off x="7736921" y="-372282"/>
              <a:ext cx="3760040" cy="365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2000" spc="15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学院心理公众号：</a:t>
              </a:r>
              <a:r>
                <a:rPr lang="en-US" altLang="zh-CN" sz="2000" spc="15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203</a:t>
              </a:r>
              <a:r>
                <a:rPr lang="zh-CN" altLang="en-US" sz="2000" spc="15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幸福工作坊</a:t>
              </a:r>
              <a:endParaRPr lang="zh-CN" altLang="en-US" sz="2000" spc="15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  <a:p>
              <a:pPr algn="l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2000" spc="15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学院心理急救求助方式年级辅导员：各自专业的辅导员心理辅导员：</a:t>
              </a:r>
              <a:endParaRPr lang="zh-CN" altLang="en-US" sz="2000" spc="15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  <a:p>
              <a:pPr algn="l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2000" spc="15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（钱塘校区）叶巧巧19858173630</a:t>
              </a:r>
              <a:endParaRPr sz="2000" smtClean="0">
                <a:ln>
                  <a:noFill/>
                </a:ln>
                <a:solidFill>
                  <a:srgbClr val="C00000"/>
                </a:solidFill>
                <a:effectLst/>
                <a:uLn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  <a:p>
              <a:pPr algn="l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2000" spc="15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（南浔校区）黄</a:t>
              </a:r>
              <a:r>
                <a:rPr lang="en-US" altLang="zh-CN" sz="2000" spc="15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  </a:t>
              </a:r>
              <a:r>
                <a:rPr lang="zh-CN" altLang="en-US" sz="2000" spc="15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珊</a:t>
              </a:r>
              <a:r>
                <a:rPr lang="en-US" altLang="zh-CN" sz="2000" spc="15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13575777554</a:t>
              </a:r>
              <a:endParaRPr kumimoji="0" lang="en-US" altLang="zh-CN" sz="2000" b="0" i="0" u="none" strike="noStrike" kern="1200" cap="none" spc="15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  <p:cxnSp>
          <p:nvCxnSpPr>
            <p:cNvPr id="19" name="直接连接符 18"/>
            <p:cNvCxnSpPr/>
            <p:nvPr>
              <p:custDataLst>
                <p:tags r:id="rId3"/>
              </p:custDataLst>
            </p:nvPr>
          </p:nvCxnSpPr>
          <p:spPr>
            <a:xfrm>
              <a:off x="7606180" y="3279202"/>
              <a:ext cx="3890993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文本框 28"/>
          <p:cNvSpPr txBox="1"/>
          <p:nvPr/>
        </p:nvSpPr>
        <p:spPr>
          <a:xfrm>
            <a:off x="1565910" y="2835275"/>
            <a:ext cx="467360" cy="142176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扫码关注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pic>
        <p:nvPicPr>
          <p:cNvPr id="4" name="图片 -21474826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365" y="2447290"/>
            <a:ext cx="2575560" cy="2318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圆角矩形 4"/>
          <p:cNvSpPr/>
          <p:nvPr/>
        </p:nvSpPr>
        <p:spPr>
          <a:xfrm>
            <a:off x="3567430" y="5392420"/>
            <a:ext cx="5029835" cy="640080"/>
          </a:xfrm>
          <a:prstGeom prst="round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714115" y="5479415"/>
            <a:ext cx="4810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80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</a:rPr>
              <a:t>正视心理问题，大胆请求援助</a:t>
            </a:r>
            <a:endParaRPr lang="zh-CN" altLang="en-US" sz="2800" noProof="0" dirty="0">
              <a:ln>
                <a:noFill/>
              </a:ln>
              <a:solidFill>
                <a:srgbClr val="496D9F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95325" y="1358900"/>
            <a:ext cx="6875780" cy="2333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93005" y="2532380"/>
            <a:ext cx="1807845" cy="45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请添加标题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95325" y="3759200"/>
            <a:ext cx="6884670" cy="26200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731260" y="477520"/>
            <a:ext cx="4926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96D9F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学校心理咨询预约方式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96D9F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673524" y="1145894"/>
            <a:ext cx="844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/>
          <p:cNvGrpSpPr/>
          <p:nvPr>
            <p:custDataLst>
              <p:tags r:id="rId1"/>
            </p:custDataLst>
          </p:nvPr>
        </p:nvGrpSpPr>
        <p:grpSpPr>
          <a:xfrm>
            <a:off x="7585075" y="1546225"/>
            <a:ext cx="3891280" cy="1437640"/>
            <a:chOff x="7605681" y="1594624"/>
            <a:chExt cx="3890993" cy="1580281"/>
          </a:xfrm>
        </p:grpSpPr>
        <p:sp>
          <p:nvSpPr>
            <p:cNvPr id="6" name="文本框 5"/>
            <p:cNvSpPr txBox="1"/>
            <p:nvPr>
              <p:custDataLst>
                <p:tags r:id="rId2"/>
              </p:custDataLst>
            </p:nvPr>
          </p:nvSpPr>
          <p:spPr>
            <a:xfrm>
              <a:off x="8218411" y="1594624"/>
              <a:ext cx="3278263" cy="158028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微信端搜公众号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“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水院心言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”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或直接扫描左侧图片二维码关注公众号；</a:t>
              </a: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25" name="椭圆 24"/>
            <p:cNvSpPr/>
            <p:nvPr>
              <p:custDataLst>
                <p:tags r:id="rId3"/>
              </p:custDataLst>
            </p:nvPr>
          </p:nvSpPr>
          <p:spPr>
            <a:xfrm>
              <a:off x="7605681" y="1706305"/>
              <a:ext cx="542250" cy="60656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4"/>
              </p:custDataLst>
            </p:nvPr>
          </p:nvSpPr>
          <p:spPr>
            <a:xfrm>
              <a:off x="7633619" y="1712944"/>
              <a:ext cx="513677" cy="975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01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  <p:cxnSp>
          <p:nvCxnSpPr>
            <p:cNvPr id="5" name="佳佳PPT"/>
            <p:cNvCxnSpPr/>
            <p:nvPr>
              <p:custDataLst>
                <p:tags r:id="rId5"/>
              </p:custDataLst>
            </p:nvPr>
          </p:nvCxnSpPr>
          <p:spPr>
            <a:xfrm>
              <a:off x="7605681" y="3085095"/>
              <a:ext cx="3890993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>
            <p:custDataLst>
              <p:tags r:id="rId6"/>
            </p:custDataLst>
          </p:nvPr>
        </p:nvGrpSpPr>
        <p:grpSpPr>
          <a:xfrm>
            <a:off x="7584870" y="3262069"/>
            <a:ext cx="3890993" cy="1529715"/>
            <a:chOff x="7605681" y="1594624"/>
            <a:chExt cx="3890993" cy="1529715"/>
          </a:xfrm>
        </p:grpSpPr>
        <p:sp>
          <p:nvSpPr>
            <p:cNvPr id="3" name="文本框 2"/>
            <p:cNvSpPr txBox="1"/>
            <p:nvPr>
              <p:custDataLst>
                <p:tags r:id="rId7"/>
              </p:custDataLst>
            </p:nvPr>
          </p:nvSpPr>
          <p:spPr>
            <a:xfrm>
              <a:off x="8218167" y="1594624"/>
              <a:ext cx="3278507" cy="152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点击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“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心理咨询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”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，选择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“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如何使用咨询系统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”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，进入页面浏览预约方式（手机端扫码或电脑端登录网址）。</a:t>
              </a: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7" name="椭圆 16"/>
            <p:cNvSpPr/>
            <p:nvPr>
              <p:custDataLst>
                <p:tags r:id="rId8"/>
              </p:custDataLst>
            </p:nvPr>
          </p:nvSpPr>
          <p:spPr>
            <a:xfrm>
              <a:off x="7605681" y="1706389"/>
              <a:ext cx="542193" cy="5421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8" name="佳佳PPT"/>
            <p:cNvSpPr txBox="1"/>
            <p:nvPr>
              <p:custDataLst>
                <p:tags r:id="rId9"/>
              </p:custDataLst>
            </p:nvPr>
          </p:nvSpPr>
          <p:spPr>
            <a:xfrm>
              <a:off x="7633940" y="1778180"/>
              <a:ext cx="5139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02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  <p:cxnSp>
          <p:nvCxnSpPr>
            <p:cNvPr id="19" name="直接连接符 18"/>
            <p:cNvCxnSpPr/>
            <p:nvPr>
              <p:custDataLst>
                <p:tags r:id="rId10"/>
              </p:custDataLst>
            </p:nvPr>
          </p:nvCxnSpPr>
          <p:spPr>
            <a:xfrm>
              <a:off x="7605681" y="3085095"/>
              <a:ext cx="3890993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>
            <p:custDataLst>
              <p:tags r:id="rId11"/>
            </p:custDataLst>
          </p:nvPr>
        </p:nvGrpSpPr>
        <p:grpSpPr>
          <a:xfrm>
            <a:off x="7584870" y="4978222"/>
            <a:ext cx="3890993" cy="1529715"/>
            <a:chOff x="7605681" y="1594624"/>
            <a:chExt cx="3890993" cy="1529715"/>
          </a:xfrm>
        </p:grpSpPr>
        <p:sp>
          <p:nvSpPr>
            <p:cNvPr id="21" name="文本框 20"/>
            <p:cNvSpPr txBox="1"/>
            <p:nvPr>
              <p:custDataLst>
                <p:tags r:id="rId12"/>
              </p:custDataLst>
            </p:nvPr>
          </p:nvSpPr>
          <p:spPr>
            <a:xfrm>
              <a:off x="8218167" y="1594624"/>
              <a:ext cx="3278507" cy="152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cap="none" spc="0" normalizeH="0" baseline="0" dirty="0">
                  <a:solidFill>
                    <a:srgbClr val="FF0000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点击“自助端”登录；</a:t>
              </a:r>
              <a:endParaRPr kumimoji="0" lang="zh-CN" altLang="en-US" b="1" i="0" u="none" strike="noStrike" cap="none" spc="0" normalizeH="0" baseline="0" dirty="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cap="none" spc="0" normalizeH="0" baseline="0" dirty="0">
                  <a:solidFill>
                    <a:srgbClr val="FF0000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初始用户名：学号</a:t>
              </a:r>
              <a:endParaRPr kumimoji="0" lang="zh-CN" altLang="en-US" b="1" i="0" u="none" strike="noStrike" cap="none" spc="0" normalizeH="0" baseline="0" dirty="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cap="none" spc="0" normalizeH="0" baseline="0" dirty="0">
                  <a:solidFill>
                    <a:srgbClr val="FF0000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初始密码：出生年月日（8位数字）</a:t>
              </a:r>
              <a:endParaRPr kumimoji="0" lang="zh-CN" altLang="en-US" b="1" i="0" u="none" strike="noStrike" cap="none" spc="0" normalizeH="0" baseline="0" dirty="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22" name="椭圆 21"/>
            <p:cNvSpPr/>
            <p:nvPr>
              <p:custDataLst>
                <p:tags r:id="rId13"/>
              </p:custDataLst>
            </p:nvPr>
          </p:nvSpPr>
          <p:spPr>
            <a:xfrm>
              <a:off x="7605681" y="1706389"/>
              <a:ext cx="542193" cy="5421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4"/>
              </p:custDataLst>
            </p:nvPr>
          </p:nvSpPr>
          <p:spPr>
            <a:xfrm>
              <a:off x="7633940" y="1778180"/>
              <a:ext cx="5139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03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84300" y="1422400"/>
            <a:ext cx="5482590" cy="222885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791210" y="1894205"/>
            <a:ext cx="467360" cy="142176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扫码关注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5325" y="3904615"/>
            <a:ext cx="2639695" cy="246507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48990" y="3905885"/>
            <a:ext cx="2324735" cy="245999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37200" y="3905250"/>
            <a:ext cx="2080260" cy="2473960"/>
          </a:xfrm>
          <a:prstGeom prst="rect">
            <a:avLst/>
          </a:prstGeom>
        </p:spPr>
      </p:pic>
      <p:sp>
        <p:nvSpPr>
          <p:cNvPr id="35" name="右箭头 34"/>
          <p:cNvSpPr/>
          <p:nvPr/>
        </p:nvSpPr>
        <p:spPr>
          <a:xfrm>
            <a:off x="2880995" y="4978400"/>
            <a:ext cx="606425" cy="28575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右箭头 35"/>
          <p:cNvSpPr/>
          <p:nvPr/>
        </p:nvSpPr>
        <p:spPr>
          <a:xfrm>
            <a:off x="5233035" y="4978400"/>
            <a:ext cx="606425" cy="28575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tags/tag1.xml><?xml version="1.0" encoding="utf-8"?>
<p:tagLst xmlns:p="http://schemas.openxmlformats.org/presentationml/2006/main">
  <p:tag name="KSO_WM_DIAGRAM_VIRTUALLY_FRAME" val="{&quot;height&quot;:403.41031496062993,&quot;left&quot;:597.2338582677165,&quot;top&quot;:121.72566929133859,&quot;width&quot;:306.41614173228345}"/>
</p:tagLst>
</file>

<file path=ppt/tags/tag10.xml><?xml version="1.0" encoding="utf-8"?>
<p:tagLst xmlns:p="http://schemas.openxmlformats.org/presentationml/2006/main">
  <p:tag name="KSO_WM_DIAGRAM_VIRTUALLY_FRAME" val="{&quot;height&quot;:429.08409448818895,&quot;left&quot;:45.725590551181085,&quot;top&quot;:50.98913385826772,&quot;width&quot;:871.1948031496064}"/>
</p:tagLst>
</file>

<file path=ppt/tags/tag11.xml><?xml version="1.0" encoding="utf-8"?>
<p:tagLst xmlns:p="http://schemas.openxmlformats.org/presentationml/2006/main">
  <p:tag name="KSO_WM_DIAGRAM_VIRTUALLY_FRAME" val="{&quot;height&quot;:429.08409448818895,&quot;left&quot;:45.725590551181085,&quot;top&quot;:50.98913385826772,&quot;width&quot;:871.1948031496064}"/>
</p:tagLst>
</file>

<file path=ppt/tags/tag12.xml><?xml version="1.0" encoding="utf-8"?>
<p:tagLst xmlns:p="http://schemas.openxmlformats.org/presentationml/2006/main">
  <p:tag name="KSO_WM_DIAGRAM_VIRTUALLY_FRAME" val="{&quot;height&quot;:429.08409448818895,&quot;left&quot;:45.725590551181085,&quot;top&quot;:50.98913385826772,&quot;width&quot;:871.1948031496064}"/>
</p:tagLst>
</file>

<file path=ppt/tags/tag13.xml><?xml version="1.0" encoding="utf-8"?>
<p:tagLst xmlns:p="http://schemas.openxmlformats.org/presentationml/2006/main">
  <p:tag name="KSO_WM_DIAGRAM_VIRTUALLY_FRAME" val="{&quot;height&quot;:429.08409448818895,&quot;left&quot;:45.725590551181085,&quot;top&quot;:50.98913385826772,&quot;width&quot;:871.1948031496064}"/>
</p:tagLst>
</file>

<file path=ppt/tags/tag14.xml><?xml version="1.0" encoding="utf-8"?>
<p:tagLst xmlns:p="http://schemas.openxmlformats.org/presentationml/2006/main">
  <p:tag name="KSO_WM_DIAGRAM_VIRTUALLY_FRAME" val="{&quot;height&quot;:429.08409448818895,&quot;left&quot;:45.725590551181085,&quot;top&quot;:50.98913385826772,&quot;width&quot;:871.1948031496064}"/>
</p:tagLst>
</file>

<file path=ppt/tags/tag15.xml><?xml version="1.0" encoding="utf-8"?>
<p:tagLst xmlns:p="http://schemas.openxmlformats.org/presentationml/2006/main">
  <p:tag name="KSO_WM_DIAGRAM_VIRTUALLY_FRAME" val="{&quot;height&quot;:429.08409448818895,&quot;left&quot;:45.725590551181085,&quot;top&quot;:50.98913385826772,&quot;width&quot;:871.1948031496064}"/>
</p:tagLst>
</file>

<file path=ppt/tags/tag16.xml><?xml version="1.0" encoding="utf-8"?>
<p:tagLst xmlns:p="http://schemas.openxmlformats.org/presentationml/2006/main">
  <p:tag name="KSO_WM_DIAGRAM_VIRTUALLY_FRAME" val="{&quot;height&quot;:429.08409448818895,&quot;left&quot;:45.725590551181085,&quot;top&quot;:50.98913385826772,&quot;width&quot;:871.1948031496064}"/>
</p:tagLst>
</file>

<file path=ppt/tags/tag17.xml><?xml version="1.0" encoding="utf-8"?>
<p:tagLst xmlns:p="http://schemas.openxmlformats.org/presentationml/2006/main">
  <p:tag name="KSO_WM_DIAGRAM_VIRTUALLY_FRAME" val="{&quot;height&quot;:429.08409448818895,&quot;left&quot;:45.725590551181085,&quot;top&quot;:50.98913385826772,&quot;width&quot;:871.1948031496064}"/>
</p:tagLst>
</file>

<file path=ppt/tags/tag18.xml><?xml version="1.0" encoding="utf-8"?>
<p:tagLst xmlns:p="http://schemas.openxmlformats.org/presentationml/2006/main">
  <p:tag name="KSO_WM_DIAGRAM_VIRTUALLY_FRAME" val="{&quot;height&quot;:429.08409448818895,&quot;left&quot;:45.725590551181085,&quot;top&quot;:50.98913385826772,&quot;width&quot;:871.1948031496064}"/>
</p:tagLst>
</file>

<file path=ppt/tags/tag19.xml><?xml version="1.0" encoding="utf-8"?>
<p:tagLst xmlns:p="http://schemas.openxmlformats.org/presentationml/2006/main">
  <p:tag name="KSO_WM_DIAGRAM_VIRTUALLY_FRAME" val="{&quot;height&quot;:429.08409448818895,&quot;left&quot;:45.725590551181085,&quot;top&quot;:50.98913385826772,&quot;width&quot;:871.1948031496064}"/>
</p:tagLst>
</file>

<file path=ppt/tags/tag2.xml><?xml version="1.0" encoding="utf-8"?>
<p:tagLst xmlns:p="http://schemas.openxmlformats.org/presentationml/2006/main">
  <p:tag name="KSO_WM_DIAGRAM_VIRTUALLY_FRAME" val="{&quot;height&quot;:403.41031496062993,&quot;left&quot;:597.2338582677165,&quot;top&quot;:121.72566929133859,&quot;width&quot;:306.41614173228345}"/>
</p:tagLst>
</file>

<file path=ppt/tags/tag20.xml><?xml version="1.0" encoding="utf-8"?>
<p:tagLst xmlns:p="http://schemas.openxmlformats.org/presentationml/2006/main">
  <p:tag name="KSO_WM_DIAGRAM_VIRTUALLY_FRAME" val="{&quot;height&quot;:429.08409448818895,&quot;left&quot;:45.725590551181085,&quot;top&quot;:50.98913385826772,&quot;width&quot;:871.1948031496064}"/>
</p:tagLst>
</file>

<file path=ppt/tags/tag21.xml><?xml version="1.0" encoding="utf-8"?>
<p:tagLst xmlns:p="http://schemas.openxmlformats.org/presentationml/2006/main">
  <p:tag name="KSO_WM_DIAGRAM_VIRTUALLY_FRAME" val="{&quot;height&quot;:429.08409448818895,&quot;left&quot;:45.725590551181085,&quot;top&quot;:50.98913385826772,&quot;width&quot;:871.1948031496064}"/>
</p:tagLst>
</file>

<file path=ppt/tags/tag22.xml><?xml version="1.0" encoding="utf-8"?>
<p:tagLst xmlns:p="http://schemas.openxmlformats.org/presentationml/2006/main">
  <p:tag name="KSO_WM_DIAGRAM_VIRTUALLY_FRAME" val="{&quot;height&quot;:429.08409448818895,&quot;left&quot;:45.725590551181085,&quot;top&quot;:50.98913385826772,&quot;width&quot;:871.1948031496064}"/>
</p:tagLst>
</file>

<file path=ppt/tags/tag23.xml><?xml version="1.0" encoding="utf-8"?>
<p:tagLst xmlns:p="http://schemas.openxmlformats.org/presentationml/2006/main">
  <p:tag name="KSO_WM_DIAGRAM_VIRTUALLY_FRAME" val="{&quot;height&quot;:414.0762204724409,&quot;left&quot;:201.85007874015747,&quot;top&quot;:26,&quot;width&quot;:693.6120472440945}"/>
</p:tagLst>
</file>

<file path=ppt/tags/tag24.xml><?xml version="1.0" encoding="utf-8"?>
<p:tagLst xmlns:p="http://schemas.openxmlformats.org/presentationml/2006/main">
  <p:tag name="KSO_WM_DIAGRAM_VIRTUALLY_FRAME" val="{&quot;height&quot;:414.0762204724409,&quot;left&quot;:201.85007874015747,&quot;top&quot;:26,&quot;width&quot;:693.6120472440945}"/>
</p:tagLst>
</file>

<file path=ppt/tags/tag25.xml><?xml version="1.0" encoding="utf-8"?>
<p:tagLst xmlns:p="http://schemas.openxmlformats.org/presentationml/2006/main">
  <p:tag name="KSO_WM_DIAGRAM_VIRTUALLY_FRAME" val="{&quot;height&quot;:414.0762204724409,&quot;left&quot;:201.85007874015747,&quot;top&quot;:26,&quot;width&quot;:693.6120472440945}"/>
</p:tagLst>
</file>

<file path=ppt/tags/tag26.xml><?xml version="1.0" encoding="utf-8"?>
<p:tagLst xmlns:p="http://schemas.openxmlformats.org/presentationml/2006/main">
  <p:tag name="KSO_WM_DIAGRAM_VIRTUALLY_FRAME" val="{&quot;height&quot;:414.0762204724409,&quot;left&quot;:201.85007874015747,&quot;top&quot;:26,&quot;width&quot;:693.6120472440945}"/>
</p:tagLst>
</file>

<file path=ppt/tags/tag27.xml><?xml version="1.0" encoding="utf-8"?>
<p:tagLst xmlns:p="http://schemas.openxmlformats.org/presentationml/2006/main">
  <p:tag name="KSO_WM_DIAGRAM_VIRTUALLY_FRAME" val="{&quot;height&quot;:414.0762204724409,&quot;left&quot;:201.85007874015747,&quot;top&quot;:26,&quot;width&quot;:693.6120472440945}"/>
</p:tagLst>
</file>

<file path=ppt/tags/tag28.xml><?xml version="1.0" encoding="utf-8"?>
<p:tagLst xmlns:p="http://schemas.openxmlformats.org/presentationml/2006/main">
  <p:tag name="KSO_WM_DIAGRAM_VIRTUALLY_FRAME" val="{&quot;height&quot;:414.0762204724409,&quot;left&quot;:201.85007874015747,&quot;top&quot;:26,&quot;width&quot;:693.6120472440945}"/>
</p:tagLst>
</file>

<file path=ppt/tags/tag29.xml><?xml version="1.0" encoding="utf-8"?>
<p:tagLst xmlns:p="http://schemas.openxmlformats.org/presentationml/2006/main">
  <p:tag name="KSO_WM_DIAGRAM_VIRTUALLY_FRAME" val="{&quot;height&quot;:414.0762204724409,&quot;left&quot;:201.85007874015747,&quot;top&quot;:26,&quot;width&quot;:693.6120472440945}"/>
</p:tagLst>
</file>

<file path=ppt/tags/tag3.xml><?xml version="1.0" encoding="utf-8"?>
<p:tagLst xmlns:p="http://schemas.openxmlformats.org/presentationml/2006/main">
  <p:tag name="KSO_WM_DIAGRAM_VIRTUALLY_FRAME" val="{&quot;height&quot;:403.41031496062993,&quot;left&quot;:597.2338582677165,&quot;top&quot;:121.72566929133859,&quot;width&quot;:306.41614173228345}"/>
</p:tagLst>
</file>

<file path=ppt/tags/tag30.xml><?xml version="1.0" encoding="utf-8"?>
<p:tagLst xmlns:p="http://schemas.openxmlformats.org/presentationml/2006/main">
  <p:tag name="KSO_WM_DIAGRAM_VIRTUALLY_FRAME" val="{&quot;height&quot;:414.0762204724409,&quot;left&quot;:201.85007874015747,&quot;top&quot;:26,&quot;width&quot;:693.6120472440945}"/>
</p:tagLst>
</file>

<file path=ppt/tags/tag31.xml><?xml version="1.0" encoding="utf-8"?>
<p:tagLst xmlns:p="http://schemas.openxmlformats.org/presentationml/2006/main">
  <p:tag name="KSO_WM_DIAGRAM_VIRTUALLY_FRAME" val="{&quot;height&quot;:414.0762204724409,&quot;left&quot;:201.85007874015747,&quot;top&quot;:26,&quot;width&quot;:693.6120472440945}"/>
</p:tagLst>
</file>

<file path=ppt/tags/tag32.xml><?xml version="1.0" encoding="utf-8"?>
<p:tagLst xmlns:p="http://schemas.openxmlformats.org/presentationml/2006/main">
  <p:tag name="KSO_WM_DIAGRAM_VIRTUALLY_FRAME" val="{&quot;height&quot;:414.0762204724409,&quot;left&quot;:201.85007874015747,&quot;top&quot;:26,&quot;width&quot;:693.6120472440945}"/>
</p:tagLst>
</file>

<file path=ppt/tags/tag33.xml><?xml version="1.0" encoding="utf-8"?>
<p:tagLst xmlns:p="http://schemas.openxmlformats.org/presentationml/2006/main">
  <p:tag name="KSO_WM_DIAGRAM_VIRTUALLY_FRAME" val="{&quot;height&quot;:414.0762204724409,&quot;left&quot;:201.85007874015747,&quot;top&quot;:26,&quot;width&quot;:693.6120472440945}"/>
</p:tagLst>
</file>

<file path=ppt/tags/tag34.xml><?xml version="1.0" encoding="utf-8"?>
<p:tagLst xmlns:p="http://schemas.openxmlformats.org/presentationml/2006/main">
  <p:tag name="KSO_WM_DIAGRAM_VIRTUALLY_FRAME" val="{&quot;height&quot;:414.0762204724409,&quot;left&quot;:201.85007874015747,&quot;top&quot;:26,&quot;width&quot;:693.6120472440945}"/>
</p:tagLst>
</file>

<file path=ppt/tags/tag35.xml><?xml version="1.0" encoding="utf-8"?>
<p:tagLst xmlns:p="http://schemas.openxmlformats.org/presentationml/2006/main">
  <p:tag name="KSO_WM_DIAGRAM_VIRTUALLY_FRAME" val="{&quot;height&quot;:403.41031496062993,&quot;left&quot;:597.2338582677165,&quot;top&quot;:121.72566929133859,&quot;width&quot;:306.41614173228345}"/>
</p:tagLst>
</file>

<file path=ppt/tags/tag36.xml><?xml version="1.0" encoding="utf-8"?>
<p:tagLst xmlns:p="http://schemas.openxmlformats.org/presentationml/2006/main">
  <p:tag name="KSO_WM_DIAGRAM_VIRTUALLY_FRAME" val="{&quot;height&quot;:403.41031496062993,&quot;left&quot;:597.2338582677165,&quot;top&quot;:121.72566929133859,&quot;width&quot;:306.41614173228345}"/>
</p:tagLst>
</file>

<file path=ppt/tags/tag37.xml><?xml version="1.0" encoding="utf-8"?>
<p:tagLst xmlns:p="http://schemas.openxmlformats.org/presentationml/2006/main">
  <p:tag name="KSO_WM_DIAGRAM_VIRTUALLY_FRAME" val="{&quot;height&quot;:403.41031496062993,&quot;left&quot;:597.2338582677165,&quot;top&quot;:121.72566929133859,&quot;width&quot;:306.41614173228345}"/>
</p:tagLst>
</file>

<file path=ppt/tags/tag38.xml><?xml version="1.0" encoding="utf-8"?>
<p:tagLst xmlns:p="http://schemas.openxmlformats.org/presentationml/2006/main">
  <p:tag name="KSO_WM_DIAGRAM_VIRTUALLY_FRAME" val="{&quot;height&quot;:403.41031496062993,&quot;left&quot;:597.2338582677165,&quot;top&quot;:121.72566929133859,&quot;width&quot;:306.41614173228345}"/>
</p:tagLst>
</file>

<file path=ppt/tags/tag39.xml><?xml version="1.0" encoding="utf-8"?>
<p:tagLst xmlns:p="http://schemas.openxmlformats.org/presentationml/2006/main">
  <p:tag name="KSO_WM_DIAGRAM_VIRTUALLY_FRAME" val="{&quot;height&quot;:403.41031496062993,&quot;left&quot;:597.2338582677165,&quot;top&quot;:121.72566929133859,&quot;width&quot;:306.41614173228345}"/>
</p:tagLst>
</file>

<file path=ppt/tags/tag4.xml><?xml version="1.0" encoding="utf-8"?>
<p:tagLst xmlns:p="http://schemas.openxmlformats.org/presentationml/2006/main">
  <p:tag name="KSO_WM_DIAGRAM_VIRTUALLY_FRAME" val="{&quot;height&quot;:403.41031496062993,&quot;left&quot;:597.2338582677165,&quot;top&quot;:121.72566929133859,&quot;width&quot;:306.41614173228345}"/>
</p:tagLst>
</file>

<file path=ppt/tags/tag40.xml><?xml version="1.0" encoding="utf-8"?>
<p:tagLst xmlns:p="http://schemas.openxmlformats.org/presentationml/2006/main">
  <p:tag name="KSO_WM_DIAGRAM_VIRTUALLY_FRAME" val="{&quot;height&quot;:403.41031496062993,&quot;left&quot;:597.2338582677165,&quot;top&quot;:121.72566929133859,&quot;width&quot;:306.41614173228345}"/>
</p:tagLst>
</file>

<file path=ppt/tags/tag41.xml><?xml version="1.0" encoding="utf-8"?>
<p:tagLst xmlns:p="http://schemas.openxmlformats.org/presentationml/2006/main">
  <p:tag name="KSO_WM_DIAGRAM_VIRTUALLY_FRAME" val="{&quot;height&quot;:403.41031496062993,&quot;left&quot;:597.2338582677165,&quot;top&quot;:121.72566929133859,&quot;width&quot;:306.41614173228345}"/>
</p:tagLst>
</file>

<file path=ppt/tags/tag42.xml><?xml version="1.0" encoding="utf-8"?>
<p:tagLst xmlns:p="http://schemas.openxmlformats.org/presentationml/2006/main">
  <p:tag name="KSO_WM_DIAGRAM_VIRTUALLY_FRAME" val="{&quot;height&quot;:403.41031496062993,&quot;left&quot;:597.2338582677165,&quot;top&quot;:121.72566929133859,&quot;width&quot;:306.41614173228345}"/>
</p:tagLst>
</file>

<file path=ppt/tags/tag43.xml><?xml version="1.0" encoding="utf-8"?>
<p:tagLst xmlns:p="http://schemas.openxmlformats.org/presentationml/2006/main">
  <p:tag name="KSO_WM_DIAGRAM_VIRTUALLY_FRAME" val="{&quot;height&quot;:403.41031496062993,&quot;left&quot;:597.2338582677165,&quot;top&quot;:121.72566929133859,&quot;width&quot;:306.41614173228345}"/>
</p:tagLst>
</file>

<file path=ppt/tags/tag44.xml><?xml version="1.0" encoding="utf-8"?>
<p:tagLst xmlns:p="http://schemas.openxmlformats.org/presentationml/2006/main">
  <p:tag name="KSO_WM_DIAGRAM_VIRTUALLY_FRAME" val="{&quot;height&quot;:403.41031496062993,&quot;left&quot;:597.2338582677165,&quot;top&quot;:121.72566929133859,&quot;width&quot;:306.41614173228345}"/>
</p:tagLst>
</file>

<file path=ppt/tags/tag45.xml><?xml version="1.0" encoding="utf-8"?>
<p:tagLst xmlns:p="http://schemas.openxmlformats.org/presentationml/2006/main">
  <p:tag name="KSO_WM_DIAGRAM_VIRTUALLY_FRAME" val="{&quot;height&quot;:403.41031496062993,&quot;left&quot;:597.2338582677165,&quot;top&quot;:121.72566929133859,&quot;width&quot;:306.41614173228345}"/>
</p:tagLst>
</file>

<file path=ppt/tags/tag46.xml><?xml version="1.0" encoding="utf-8"?>
<p:tagLst xmlns:p="http://schemas.openxmlformats.org/presentationml/2006/main">
  <p:tag name="KSO_WM_DIAGRAM_VIRTUALLY_FRAME" val="{&quot;height&quot;:403.41031496062993,&quot;left&quot;:597.2338582677165,&quot;top&quot;:121.72566929133859,&quot;width&quot;:306.41614173228345}"/>
</p:tagLst>
</file>

<file path=ppt/tags/tag47.xml><?xml version="1.0" encoding="utf-8"?>
<p:tagLst xmlns:p="http://schemas.openxmlformats.org/presentationml/2006/main">
  <p:tag name="KSO_WM_DIAGRAM_VIRTUALLY_FRAME" val="{&quot;height&quot;:403.41031496062993,&quot;left&quot;:597.2338582677165,&quot;top&quot;:121.72566929133859,&quot;width&quot;:306.41614173228345}"/>
</p:tagLst>
</file>

<file path=ppt/tags/tag48.xml><?xml version="1.0" encoding="utf-8"?>
<p:tagLst xmlns:p="http://schemas.openxmlformats.org/presentationml/2006/main">
  <p:tag name="KSO_WM_DIAGRAM_VIRTUALLY_FRAME" val="{&quot;height&quot;:403.41031496062993,&quot;left&quot;:597.2338582677165,&quot;top&quot;:121.72566929133859,&quot;width&quot;:306.41614173228345}"/>
</p:tagLst>
</file>

<file path=ppt/tags/tag49.xml><?xml version="1.0" encoding="utf-8"?>
<p:tagLst xmlns:p="http://schemas.openxmlformats.org/presentationml/2006/main">
  <p:tag name="KSO_WM_DIAGRAM_VIRTUALLY_FRAME" val="{&quot;height&quot;:403.41031496062993,&quot;left&quot;:597.2338582677165,&quot;top&quot;:121.72566929133859,&quot;width&quot;:306.41614173228345}"/>
</p:tagLst>
</file>

<file path=ppt/tags/tag5.xml><?xml version="1.0" encoding="utf-8"?>
<p:tagLst xmlns:p="http://schemas.openxmlformats.org/presentationml/2006/main">
  <p:tag name="KSO_WM_DIAGRAM_VIRTUALLY_FRAME" val="{&quot;height&quot;:429.08409448818895,&quot;left&quot;:45.725590551181085,&quot;top&quot;:50.98913385826772,&quot;width&quot;:871.1948031496064}"/>
</p:tagLst>
</file>

<file path=ppt/tags/tag50.xml><?xml version="1.0" encoding="utf-8"?>
<p:tagLst xmlns:p="http://schemas.openxmlformats.org/presentationml/2006/main">
  <p:tag name="KSO_WM_DIAGRAM_VIRTUALLY_FRAME" val="{&quot;height&quot;:403.41031496062993,&quot;left&quot;:597.2338582677165,&quot;top&quot;:121.72566929133859,&quot;width&quot;:306.41614173228345}"/>
</p:tagLst>
</file>

<file path=ppt/tags/tag51.xml><?xml version="1.0" encoding="utf-8"?>
<p:tagLst xmlns:p="http://schemas.openxmlformats.org/presentationml/2006/main">
  <p:tag name="KSO_WM_DIAGRAM_VIRTUALLY_FRAME" val="{&quot;height&quot;:403.41031496062993,&quot;left&quot;:597.2338582677165,&quot;top&quot;:121.72566929133859,&quot;width&quot;:306.41614173228345}"/>
</p:tagLst>
</file>

<file path=ppt/tags/tag52.xml><?xml version="1.0" encoding="utf-8"?>
<p:tagLst xmlns:p="http://schemas.openxmlformats.org/presentationml/2006/main">
  <p:tag name="commondata" val="eyJjb3VudCI6MTcsImhkaWQiOiI2MGFiNDJlMmU5ZWFkZGE5NDQ4MjEzODZiN2Q2NmFjMyIsInVzZXJDb3VudCI6NX0="/>
</p:tagLst>
</file>

<file path=ppt/tags/tag6.xml><?xml version="1.0" encoding="utf-8"?>
<p:tagLst xmlns:p="http://schemas.openxmlformats.org/presentationml/2006/main">
  <p:tag name="KSO_WM_DIAGRAM_VIRTUALLY_FRAME" val="{&quot;height&quot;:429.08409448818895,&quot;left&quot;:45.725590551181085,&quot;top&quot;:50.98913385826772,&quot;width&quot;:871.1948031496064}"/>
</p:tagLst>
</file>

<file path=ppt/tags/tag7.xml><?xml version="1.0" encoding="utf-8"?>
<p:tagLst xmlns:p="http://schemas.openxmlformats.org/presentationml/2006/main">
  <p:tag name="KSO_WM_DIAGRAM_VIRTUALLY_FRAME" val="{&quot;height&quot;:429.08409448818895,&quot;left&quot;:45.725590551181085,&quot;top&quot;:50.98913385826772,&quot;width&quot;:871.1948031496064}"/>
</p:tagLst>
</file>

<file path=ppt/tags/tag8.xml><?xml version="1.0" encoding="utf-8"?>
<p:tagLst xmlns:p="http://schemas.openxmlformats.org/presentationml/2006/main">
  <p:tag name="KSO_WM_DIAGRAM_VIRTUALLY_FRAME" val="{&quot;height&quot;:429.08409448818895,&quot;left&quot;:45.725590551181085,&quot;top&quot;:50.98913385826772,&quot;width&quot;:871.1948031496064}"/>
</p:tagLst>
</file>

<file path=ppt/tags/tag9.xml><?xml version="1.0" encoding="utf-8"?>
<p:tagLst xmlns:p="http://schemas.openxmlformats.org/presentationml/2006/main">
  <p:tag name="KSO_WM_DIAGRAM_VIRTUALLY_FRAME" val="{&quot;height&quot;:429.08409448818895,&quot;left&quot;:45.725590551181085,&quot;top&quot;:50.98913385826772,&quot;width&quot;:871.1948031496064}"/>
</p:tagLst>
</file>

<file path=ppt/theme/theme1.xml><?xml version="1.0" encoding="utf-8"?>
<a:theme xmlns:a="http://schemas.openxmlformats.org/drawingml/2006/main" name="Office 主题​​">
  <a:themeElements>
    <a:clrScheme name="自定义 2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96D9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字体">
      <a:majorFont>
        <a:latin typeface="思源黑体 CN Regular"/>
        <a:ea typeface="思源宋体 CN Heavy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1483</Words>
  <Application>WPS 演示</Application>
  <PresentationFormat>宽屏</PresentationFormat>
  <Paragraphs>153</Paragraphs>
  <Slides>11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9" baseType="lpstr">
      <vt:lpstr>Arial</vt:lpstr>
      <vt:lpstr>宋体</vt:lpstr>
      <vt:lpstr>Wingdings</vt:lpstr>
      <vt:lpstr>汉仪尚巍手书简</vt:lpstr>
      <vt:lpstr>思源黑体 CN Regular</vt:lpstr>
      <vt:lpstr>黑体</vt:lpstr>
      <vt:lpstr>思源宋体 CN Heavy</vt:lpstr>
      <vt:lpstr>思源宋体 CN</vt:lpstr>
      <vt:lpstr>微软雅黑</vt:lpstr>
      <vt:lpstr>Arial Unicode MS</vt:lpstr>
      <vt:lpstr>Calibri</vt:lpstr>
      <vt:lpstr>思源黑体 CN Bold</vt:lpstr>
      <vt:lpstr>思源黑体 CN Normal</vt:lpstr>
      <vt:lpstr>阿里巴巴普惠体 Heavy</vt:lpstr>
      <vt:lpstr>南构钦雕汉古</vt:lpstr>
      <vt:lpstr>阿里巴巴普惠体 B</vt:lpstr>
      <vt:lpstr>汉仪中黑S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佳佳PPT</dc:creator>
  <cp:lastModifiedBy>珊珊来吃</cp:lastModifiedBy>
  <cp:revision>55</cp:revision>
  <dcterms:created xsi:type="dcterms:W3CDTF">2022-01-23T06:40:00Z</dcterms:created>
  <dcterms:modified xsi:type="dcterms:W3CDTF">2024-05-07T07:32:12Z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KSOTemplateUUID">
    <vt:lpwstr>v1.0_mb_Rya6GF+WP0w5q6TzCgAL/w==</vt:lpwstr>
  </property>
  <property fmtid="{D5CDD505-2E9C-101B-9397-08002B2CF9AE}" pid="4" name="ICV">
    <vt:lpwstr>B1B132D1DF8149DE83BEDECB5C210D63_13</vt:lpwstr>
  </property>
</Properties>
</file>