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2" r:id="rId6"/>
    <p:sldId id="260" r:id="rId7"/>
    <p:sldId id="261" r:id="rId8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84E7D"/>
    <a:srgbClr val="394D75"/>
    <a:srgbClr val="19A8A2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78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3.jpeg"/><Relationship Id="rId3" Type="http://schemas.openxmlformats.org/officeDocument/2006/relationships/image" Target="../media/image1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1.pn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7.xml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微信图片_20231203180011"/>
          <p:cNvPicPr>
            <a:picLocks noChangeAspect="1"/>
          </p:cNvPicPr>
          <p:nvPr/>
        </p:nvPicPr>
        <p:blipFill>
          <a:blip r:embed="rId3">
            <a:alphaModFix amt="48000"/>
            <a:grayscl/>
          </a:blip>
          <a:stretch>
            <a:fillRect/>
          </a:stretch>
        </p:blipFill>
        <p:spPr>
          <a:xfrm>
            <a:off x="0" y="53340"/>
            <a:ext cx="12192000" cy="6751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文本框 4"/>
          <p:cNvSpPr txBox="1"/>
          <p:nvPr/>
        </p:nvSpPr>
        <p:spPr>
          <a:xfrm>
            <a:off x="2032000" y="1957705"/>
            <a:ext cx="8128000" cy="2609850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5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廉洁教育入脑入心</a:t>
            </a:r>
            <a:endParaRPr lang="zh-CN" altLang="en-US" sz="54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5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zh-CN" altLang="en-US" sz="5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新风正气促行促效</a:t>
            </a:r>
            <a:endParaRPr lang="zh-CN" altLang="en-US" sz="54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40460" y="1267460"/>
            <a:ext cx="9805035" cy="4147185"/>
          </a:xfrm>
          <a:prstGeom prst="rect">
            <a:avLst/>
          </a:prstGeom>
          <a:solidFill>
            <a:srgbClr val="19A8A2"/>
          </a:solidFill>
          <a:ln>
            <a:solidFill>
              <a:srgbClr val="19A8A2"/>
            </a:solidFill>
          </a:ln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1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七秩韶华，振铎兴座。</a:t>
            </a:r>
            <a:r>
              <a:rPr lang="zh-CN" altLang="en-US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从1953年建立杭州水力发电学校，到1960年成立浙江水利电力学校，1978年更名为浙江水利水电学校;从1984年成立浙江水利水电专科学校，到2013年升格为浙江水利水电学院，学校几易校名、数迁校址因水而生、依水而兴，为浙江水利事业和经济社会发展培养输送了大量人才。2022年9月，南浔校区建成启用，学校进入“一校两区”办学新阶段。</a:t>
            </a:r>
            <a:endParaRPr lang="zh-CN" altLang="en-US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25400" algn="l" fontAlgn="auto"/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七秩韶华，奋辑逐浪。作为省内唯一的水利水电特色工科类本科高校，学校秉承“博学求实”校训，践行“自强、务实、尚德、求真”精神，以水育人、以文化人，成为水利部和浙江省政府共建高校、浙江省应用型建设试点示范院校，获评全国文明单位和全国文明校园。2022年底，学校获准立项建设硕士学位授予单位，学科建设和人才养迈出新步伐。</a:t>
            </a:r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        </a:t>
            </a:r>
            <a:endParaRPr lang="en-US" altLang="zh-CN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25400" algn="l" fontAlgn="auto"/>
            <a:endParaRPr lang="en-US" altLang="zh-CN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indent="25400" algn="l" fontAlgn="auto"/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七秩韶华，流丽光昌。学校牢记习近平总书记“建设高质量、有特色的水利水电学校”殷殷嘱托，全面贯彻党的教育方针，认真落实立德树人根本任务，深入实施人才强校战略，凝聚“水院共同体”强大合力，加快建设高水平应用型大学，积极服务浙江“两个先行”，为一体推进教育科技人才强省建设、奋力谱写中国式现代化浙江篇章展现水院担当。</a:t>
            </a:r>
            <a:endParaRPr lang="zh-CN" altLang="en-US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1680" y="454025"/>
            <a:ext cx="3961765" cy="6959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+mj-ea"/>
                <a:ea typeface="+mj-ea"/>
              </a:rPr>
              <a:t>一、校史校情校风教育</a:t>
            </a:r>
            <a:endParaRPr lang="zh-CN" altLang="en-US" sz="2800">
              <a:latin typeface="+mj-ea"/>
              <a:ea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微信图片_20231203180011"/>
          <p:cNvPicPr>
            <a:picLocks noChangeAspect="1"/>
          </p:cNvPicPr>
          <p:nvPr/>
        </p:nvPicPr>
        <p:blipFill>
          <a:blip r:embed="rId3">
            <a:alphaModFix amt="48000"/>
            <a:grayscl/>
          </a:blip>
          <a:stretch>
            <a:fillRect/>
          </a:stretch>
        </p:blipFill>
        <p:spPr>
          <a:xfrm>
            <a:off x="0" y="0"/>
            <a:ext cx="12192000" cy="6804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文本框 4"/>
          <p:cNvSpPr txBox="1"/>
          <p:nvPr/>
        </p:nvSpPr>
        <p:spPr>
          <a:xfrm>
            <a:off x="966470" y="1572260"/>
            <a:ext cx="7856220" cy="4051300"/>
          </a:xfrm>
          <a:prstGeom prst="rect">
            <a:avLst/>
          </a:prstGeom>
          <a:noFill/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当前青年大学生中，由于受到多重价值观念的影响，大学生诚信缺失的现象也时有发生，如抄袭作业、考试作弊、恶意拖欠学费、偿付金融机构的助学贷款本息时违约、求职简历中弄虚作假、随意撕毁和用人单位签订的合同、恋爱态度不严肃等。这些现象虽然只存在于少数的大学生之中，但它对于构建和谐社会，对于国家的发展和未来都有着极大的影响，这些诚信缺失的现象不仅严重损害了大学生的形象，产生了不良的社会影响，而且对于大学生自身的健康发展也是极为不利的。</a:t>
            </a:r>
            <a:endParaRPr lang="zh-CN" altLang="en-US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大学生代表着未来和希望，是先进青年的代表，承载着国家、社会和家庭的期望与责任。加强大学生的诚信教育，培养大学生的诚信品质，是社会主义核心价值体系的重要内容，也是当前高等学校思想政治教育的重要任务。</a:t>
            </a:r>
            <a:endParaRPr lang="zh-CN" altLang="en-US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</a:t>
            </a:r>
            <a:r>
              <a:rPr lang="zh-CN" altLang="en-US" sz="16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那么，大学生在日常的生活学习中应该怎么做呢？</a:t>
            </a:r>
            <a:endParaRPr lang="zh-CN" altLang="en-US" sz="16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7070" y="554990"/>
            <a:ext cx="4099560" cy="842645"/>
          </a:xfrm>
          <a:prstGeom prst="rect">
            <a:avLst/>
          </a:prstGeom>
          <a:solidFill>
            <a:srgbClr val="394D75"/>
          </a:solidFill>
        </p:spPr>
        <p:txBody>
          <a:bodyPr wrap="square" rtlCol="0">
            <a:noAutofit/>
          </a:bodyPr>
          <a:p>
            <a:r>
              <a:rPr lang="zh-CN" altLang="en-US" sz="2800">
                <a:latin typeface="+mj-ea"/>
                <a:ea typeface="+mj-ea"/>
                <a:sym typeface="+mn-ea"/>
              </a:rPr>
              <a:t>二、诚实诚恳诚信教育</a:t>
            </a:r>
            <a:endParaRPr lang="zh-CN" altLang="en-US" sz="2800">
              <a:latin typeface="+mj-ea"/>
              <a:ea typeface="+mj-ea"/>
              <a:sym typeface="+mn-ea"/>
            </a:endParaRPr>
          </a:p>
        </p:txBody>
      </p:sp>
      <p:pic>
        <p:nvPicPr>
          <p:cNvPr id="7" name="图片 6" descr="78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105" y="0"/>
            <a:ext cx="309689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微信图片_20231203180011"/>
          <p:cNvPicPr>
            <a:picLocks noChangeAspect="1"/>
          </p:cNvPicPr>
          <p:nvPr/>
        </p:nvPicPr>
        <p:blipFill>
          <a:blip r:embed="rId3">
            <a:alphaModFix amt="48000"/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文本框 4"/>
          <p:cNvSpPr txBox="1"/>
          <p:nvPr/>
        </p:nvSpPr>
        <p:spPr>
          <a:xfrm>
            <a:off x="528955" y="1327150"/>
            <a:ext cx="3470910" cy="2544445"/>
          </a:xfrm>
          <a:prstGeom prst="rect">
            <a:avLst/>
          </a:prstGeom>
          <a:noFill/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2600041152"/>
                </a:ext>
              </a:extLst>
            </a:pPr>
            <a:r>
              <a:rPr lang="en-US" altLang="zh-CN" sz="1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正确认识到考试是检验学习成果的最好机会和重要手段，它能让我们正确评价自己，找出学习上的失误和不足，在求学之路上不断进步。我们每一位大学生必须诚实面对自己，守住内心的一份坚持，交出一份合格的诚信答卷，为学校的学风建设共同努力，为严肃考风考纪撑起一道“自强、诚信”的正气之墙！</a:t>
            </a:r>
            <a:endParaRPr lang="en-US" altLang="zh-CN" sz="14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</a:t>
            </a:r>
            <a:endParaRPr lang="en-US" altLang="zh-CN" sz="14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590" y="554990"/>
            <a:ext cx="4072890" cy="629920"/>
          </a:xfrm>
          <a:prstGeom prst="rect">
            <a:avLst/>
          </a:prstGeom>
          <a:solidFill>
            <a:srgbClr val="394D75"/>
          </a:solidFill>
        </p:spPr>
        <p:txBody>
          <a:bodyPr wrap="square" rtlCol="0">
            <a:noAutofit/>
          </a:bodyPr>
          <a:p>
            <a:pPr algn="l"/>
            <a:r>
              <a:rPr lang="zh-CN" altLang="en-US" sz="2000">
                <a:latin typeface="+mj-ea"/>
                <a:ea typeface="+mj-ea"/>
                <a:sym typeface="+mn-ea"/>
              </a:rPr>
              <a:t>（一）考试诚信</a:t>
            </a:r>
            <a:endParaRPr lang="zh-CN" altLang="en-US" sz="2000">
              <a:latin typeface="+mj-ea"/>
              <a:ea typeface="+mj-ea"/>
              <a:sym typeface="+mn-ea"/>
            </a:endParaRPr>
          </a:p>
        </p:txBody>
      </p:sp>
      <p:pic>
        <p:nvPicPr>
          <p:cNvPr id="8" name="图片 7" descr="微信图片_202312031904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070" y="3872230"/>
            <a:ext cx="3312160" cy="2524125"/>
          </a:xfrm>
          <a:prstGeom prst="rect">
            <a:avLst/>
          </a:prstGeom>
        </p:spPr>
      </p:pic>
      <p:pic>
        <p:nvPicPr>
          <p:cNvPr id="9" name="图片 8" descr="微信图片_202312031904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885" y="3872230"/>
            <a:ext cx="3384550" cy="2524125"/>
          </a:xfrm>
          <a:prstGeom prst="rect">
            <a:avLst/>
          </a:prstGeom>
        </p:spPr>
      </p:pic>
      <p:pic>
        <p:nvPicPr>
          <p:cNvPr id="10" name="图片 9" descr="微信图片_202312031904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925" y="3872865"/>
            <a:ext cx="3190240" cy="25234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04970" y="1327150"/>
            <a:ext cx="3858260" cy="2545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2600041152"/>
                </a:ext>
              </a:extLst>
            </a:pPr>
            <a:r>
              <a:rPr lang="en-US" altLang="zh-CN" sz="1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坚持依法用网，为网络诚信强本固基。我们是网络的使用者，也必然是网络诚信的建设者、网络空间的守护者。一个充满谎言，乌烟瘴气的网络空间，谁都不愿待。要时时刻刻想到，它是我们的共同家园。不管是走到哪里，网上还是网下，都请背上诚信行囊。换句话说，我们自身要不断增强责任担当意识、诚信意识，文明上网、依法上网，争做新时代的好网民。</a:t>
            </a:r>
            <a:endParaRPr lang="en-US" altLang="zh-CN" sz="14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89925" y="1330960"/>
            <a:ext cx="3371850" cy="2656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 algn="just" fontAlgn="auto">
              <a:extLst>
                <a:ext uri="{35155182-B16C-46BC-9424-99874614C6A1}">
                  <wpsdc:indentchars xmlns:wpsdc="http://www.wps.cn/officeDocument/2017/drawingmlCustomData" val="200" checksum="2600041152"/>
                </a:ext>
              </a:extLst>
            </a:pPr>
            <a:r>
              <a:rPr lang="en-US" altLang="zh-CN" sz="14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我们应当做到诚实守信，实事求是，深入了解党和国家有关家庭经济困难学生资助政策，树立正确的人生观和价值观，自强自立、勤俭节约，激发自己勤奋学习、积极进取、励志成才、报效祖国的热情，培养诚信意识、大局意识和责任意识，营造好学上进、和谐安定的校园氛围。</a:t>
            </a:r>
            <a:endParaRPr lang="en-US" altLang="zh-CN" sz="1400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05605" y="555625"/>
            <a:ext cx="3593465" cy="774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+mj-ea"/>
                <a:ea typeface="+mj-ea"/>
              </a:rPr>
              <a:t>（二）网络诚信</a:t>
            </a:r>
            <a:endParaRPr lang="zh-CN" altLang="en-US" sz="2000"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68335" y="555625"/>
            <a:ext cx="4604385" cy="8521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（三）资助诚信</a:t>
            </a:r>
            <a:endParaRPr lang="zh-CN" altLang="en-US" sz="2000"/>
          </a:p>
        </p:txBody>
      </p:sp>
    </p:spTree>
    <p:custDataLst>
      <p:tags r:id="rId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7865" y="535940"/>
            <a:ext cx="4538345" cy="799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三、责任使命担当教育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微信图片_202312031800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alphaModFix amt="40000"/>
            <a:grayscl/>
          </a:blip>
          <a:stretch>
            <a:fillRect/>
          </a:stretch>
        </p:blipFill>
        <p:spPr>
          <a:xfrm>
            <a:off x="0" y="53340"/>
            <a:ext cx="12192000" cy="67513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5" name="文本框 4"/>
          <p:cNvSpPr txBox="1"/>
          <p:nvPr/>
        </p:nvSpPr>
        <p:spPr>
          <a:xfrm>
            <a:off x="1198880" y="1493520"/>
            <a:ext cx="9799955" cy="2154555"/>
          </a:xfrm>
          <a:prstGeom prst="rect">
            <a:avLst/>
          </a:prstGeom>
        </p:spPr>
        <p:txBody>
          <a:bodyPr>
            <a:no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     </a:t>
            </a:r>
            <a:r>
              <a:rPr lang="zh-CN" altLang="en-US" sz="2000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新时代的青年作为“平视这个世界”的强国一代，也是创造历史的一代，实现中华民族伟大复兴是时代赋予这一代的责任和荣光。广大青年要肩负起国家和民族的希望，继续发扬青年听党话、跟党走的优良传统，不负时代的感召，进一步发挥自身的积极性、主动性、创造性，以奋斗诠释青春，以实干践行使命，凝聚起砥砺前行、攻坚克难的先锋力量，在青春的赛道上跑出当代青年最好的成绩</a:t>
            </a:r>
            <a:r>
              <a:rPr lang="zh-CN" altLang="en-US" b="1" spc="400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b="1" spc="400">
              <a:solidFill>
                <a:schemeClr val="bg2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6" name="图片 5" descr="微信图片_202312031843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820" y="4287520"/>
            <a:ext cx="2415540" cy="1965960"/>
          </a:xfrm>
          <a:prstGeom prst="rect">
            <a:avLst/>
          </a:prstGeom>
          <a:gradFill flip="none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41655" y="516255"/>
            <a:ext cx="4138295" cy="725805"/>
          </a:xfrm>
          <a:prstGeom prst="rect">
            <a:avLst/>
          </a:prstGeom>
          <a:solidFill>
            <a:srgbClr val="384E7D"/>
          </a:solidFill>
        </p:spPr>
        <p:txBody>
          <a:bodyPr wrap="square" rtlCol="0">
            <a:noAutofit/>
          </a:bodyPr>
          <a:p>
            <a:endParaRPr lang="zh-CN" altLang="en-US">
              <a:solidFill>
                <a:srgbClr val="384E7D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05250" y="3899535"/>
            <a:ext cx="406400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/>
              <a:t>《新时代的中国青年》</a:t>
            </a:r>
            <a:r>
              <a:rPr lang="zh-CN" altLang="en-US"/>
              <a:t>白皮书</a:t>
            </a:r>
            <a:endParaRPr lang="zh-CN" altLang="en-US"/>
          </a:p>
        </p:txBody>
      </p:sp>
      <p:sp>
        <p:nvSpPr>
          <p:cNvPr id="9" name="左箭头 8"/>
          <p:cNvSpPr/>
          <p:nvPr/>
        </p:nvSpPr>
        <p:spPr>
          <a:xfrm>
            <a:off x="7197725" y="4702810"/>
            <a:ext cx="1214120" cy="1247775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微信</a:t>
            </a:r>
            <a:r>
              <a:rPr lang="zh-CN" altLang="en-US"/>
              <a:t>扫一扫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PLACING_PICTURE_USER_VIEWPORT" val="{&quot;height&quot;:10632,&quot;width&quot;:19200}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commondata" val="eyJoZGlkIjoiY2MzY2VlMzQ0OGQ4NDM0YTY5ZmM0NTllNGY4NGY3MDU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1548</Words>
  <Application>WPS 演示</Application>
  <PresentationFormat>宽屏</PresentationFormat>
  <Paragraphs>38</Paragraphs>
  <Slides>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2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微软雅黑 Light</vt:lpstr>
      <vt:lpstr>楷体</vt:lpstr>
      <vt:lpstr>黑体</vt:lpstr>
      <vt:lpstr>Microsoft JhengHei Light</vt:lpstr>
      <vt:lpstr>Calibri Light</vt:lpstr>
      <vt:lpstr>Corbel Light</vt:lpstr>
      <vt:lpstr>MS PGothic</vt:lpstr>
      <vt:lpstr>Microsoft YaHei UI Light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155</cp:revision>
  <dcterms:created xsi:type="dcterms:W3CDTF">2019-06-19T02:08:00Z</dcterms:created>
  <dcterms:modified xsi:type="dcterms:W3CDTF">2023-12-03T11:19:48Z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BA44FCC7A34948A4983C186480341777_11</vt:lpwstr>
  </property>
</Properties>
</file>